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58"/>
  </p:notesMasterIdLst>
  <p:sldIdLst>
    <p:sldId id="352" r:id="rId2"/>
    <p:sldId id="421" r:id="rId3"/>
    <p:sldId id="1823" r:id="rId4"/>
    <p:sldId id="1773" r:id="rId5"/>
    <p:sldId id="1759" r:id="rId6"/>
    <p:sldId id="1776" r:id="rId7"/>
    <p:sldId id="1824" r:id="rId8"/>
    <p:sldId id="1777" r:id="rId9"/>
    <p:sldId id="1825" r:id="rId10"/>
    <p:sldId id="1822" r:id="rId11"/>
    <p:sldId id="1778" r:id="rId12"/>
    <p:sldId id="1826" r:id="rId13"/>
    <p:sldId id="1780" r:id="rId14"/>
    <p:sldId id="1760" r:id="rId15"/>
    <p:sldId id="1761" r:id="rId16"/>
    <p:sldId id="1827" r:id="rId17"/>
    <p:sldId id="1828" r:id="rId18"/>
    <p:sldId id="1788" r:id="rId19"/>
    <p:sldId id="1829" r:id="rId20"/>
    <p:sldId id="1781" r:id="rId21"/>
    <p:sldId id="1786" r:id="rId22"/>
    <p:sldId id="1830" r:id="rId23"/>
    <p:sldId id="1831" r:id="rId24"/>
    <p:sldId id="1785" r:id="rId25"/>
    <p:sldId id="1832" r:id="rId26"/>
    <p:sldId id="1791" r:id="rId27"/>
    <p:sldId id="1792" r:id="rId28"/>
    <p:sldId id="1814" r:id="rId29"/>
    <p:sldId id="1815" r:id="rId30"/>
    <p:sldId id="1797" r:id="rId31"/>
    <p:sldId id="1769" r:id="rId32"/>
    <p:sldId id="1807" r:id="rId33"/>
    <p:sldId id="1770" r:id="rId34"/>
    <p:sldId id="1798" r:id="rId35"/>
    <p:sldId id="1799" r:id="rId36"/>
    <p:sldId id="1808" r:id="rId37"/>
    <p:sldId id="1811" r:id="rId38"/>
    <p:sldId id="1812" r:id="rId39"/>
    <p:sldId id="1800" r:id="rId40"/>
    <p:sldId id="1816" r:id="rId41"/>
    <p:sldId id="1813" r:id="rId42"/>
    <p:sldId id="1806" r:id="rId43"/>
    <p:sldId id="1809" r:id="rId44"/>
    <p:sldId id="1817" r:id="rId45"/>
    <p:sldId id="1818" r:id="rId46"/>
    <p:sldId id="1819" r:id="rId47"/>
    <p:sldId id="1821" r:id="rId48"/>
    <p:sldId id="1787" r:id="rId49"/>
    <p:sldId id="1782" r:id="rId50"/>
    <p:sldId id="1783" r:id="rId51"/>
    <p:sldId id="1765" r:id="rId52"/>
    <p:sldId id="1795" r:id="rId53"/>
    <p:sldId id="1793" r:id="rId54"/>
    <p:sldId id="1767" r:id="rId55"/>
    <p:sldId id="1775" r:id="rId56"/>
    <p:sldId id="1288"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v" initials="C" lastIdx="1" clrIdx="0">
    <p:extLst>
      <p:ext uri="{19B8F6BF-5375-455C-9EA6-DF929625EA0E}">
        <p15:presenceInfo xmlns:p15="http://schemas.microsoft.com/office/powerpoint/2012/main" userId="Cv"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CC"/>
    <a:srgbClr val="0F22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varScale="1">
        <p:scale>
          <a:sx n="63" d="100"/>
          <a:sy n="63" d="100"/>
        </p:scale>
        <p:origin x="804" y="48"/>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B128C82-CA69-4C24-80B0-668ACBAF35BA}" type="datetimeFigureOut">
              <a:rPr lang="en-US" smtClean="0"/>
              <a:pPr/>
              <a:t>11/28/2025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8D1793F-0F1D-49B1-A0BA-855CC243B45D}" type="slidenum">
              <a:rPr lang="en-US" smtClean="0"/>
              <a:pPr/>
              <a:t>‹#›</a:t>
            </a:fld>
            <a:endParaRPr lang="en-US"/>
          </a:p>
        </p:txBody>
      </p:sp>
    </p:spTree>
    <p:extLst>
      <p:ext uri="{BB962C8B-B14F-4D97-AF65-F5344CB8AC3E}">
        <p14:creationId xmlns:p14="http://schemas.microsoft.com/office/powerpoint/2010/main" val="1722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D1793F-0F1D-49B1-A0BA-855CC243B45D}" type="slidenum">
              <a:rPr lang="en-US" smtClean="0"/>
              <a:pPr/>
              <a:t>1</a:t>
            </a:fld>
            <a:endParaRPr lang="en-US"/>
          </a:p>
        </p:txBody>
      </p:sp>
    </p:spTree>
    <p:extLst>
      <p:ext uri="{BB962C8B-B14F-4D97-AF65-F5344CB8AC3E}">
        <p14:creationId xmlns:p14="http://schemas.microsoft.com/office/powerpoint/2010/main" val="426200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492876"/>
            <a:ext cx="2844800" cy="365125"/>
          </a:xfrm>
        </p:spPr>
        <p:txBody>
          <a:bodyPr/>
          <a:lstStyle>
            <a:lvl1pPr>
              <a:defRPr>
                <a:solidFill>
                  <a:schemeClr val="bg1">
                    <a:lumMod val="95000"/>
                  </a:schemeClr>
                </a:solidFill>
              </a:defRPr>
            </a:lvl1pPr>
          </a:lstStyle>
          <a:p>
            <a:fld id="{514B61B8-6E25-4E56-97FA-51005A39F96C}" type="datetime1">
              <a:rPr lang="en-US" smtClean="0"/>
              <a:t>11/28/2025</a:t>
            </a:fld>
            <a:endParaRPr lang="en-US"/>
          </a:p>
        </p:txBody>
      </p:sp>
      <p:sp>
        <p:nvSpPr>
          <p:cNvPr id="5" name="Footer Placeholder 4"/>
          <p:cNvSpPr>
            <a:spLocks noGrp="1"/>
          </p:cNvSpPr>
          <p:nvPr>
            <p:ph type="ftr" sz="quarter" idx="11"/>
          </p:nvPr>
        </p:nvSpPr>
        <p:spPr>
          <a:xfrm>
            <a:off x="4165600" y="6492876"/>
            <a:ext cx="3860800" cy="365125"/>
          </a:xfrm>
        </p:spPr>
        <p:txBody>
          <a:bodyPr/>
          <a:lstStyle>
            <a:lvl1pPr>
              <a:defRPr>
                <a:solidFill>
                  <a:schemeClr val="bg1">
                    <a:lumMod val="95000"/>
                  </a:schemeClr>
                </a:solidFill>
              </a:defRPr>
            </a:lvl1pPr>
          </a:lstStyle>
          <a:p>
            <a:r>
              <a:rPr lang="en-GB"/>
              <a:t>Presented by    Dr. Noshina Tariq</a:t>
            </a:r>
            <a:endParaRPr lang="en-US"/>
          </a:p>
        </p:txBody>
      </p:sp>
      <p:sp>
        <p:nvSpPr>
          <p:cNvPr id="6" name="Slide Number Placeholder 5"/>
          <p:cNvSpPr>
            <a:spLocks noGrp="1"/>
          </p:cNvSpPr>
          <p:nvPr>
            <p:ph type="sldNum" sz="quarter" idx="12"/>
          </p:nvPr>
        </p:nvSpPr>
        <p:spPr>
          <a:xfrm>
            <a:off x="8737600" y="6477001"/>
            <a:ext cx="2844800" cy="365125"/>
          </a:xfrm>
        </p:spPr>
        <p:txBody>
          <a:bodyPr/>
          <a:lstStyle>
            <a:lvl1pPr>
              <a:defRPr>
                <a:solidFill>
                  <a:schemeClr val="bg1">
                    <a:lumMod val="95000"/>
                  </a:schemeClr>
                </a:solidFill>
              </a:defRPr>
            </a:lvl1p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326958C-7DBD-4FBB-B4B5-D8F966C60651}" type="datetime1">
              <a:rPr lang="en-US" smtClean="0"/>
              <a:t>11/28/2025</a:t>
            </a:fld>
            <a:endParaRPr lang="en-US"/>
          </a:p>
        </p:txBody>
      </p:sp>
      <p:sp>
        <p:nvSpPr>
          <p:cNvPr id="5" name="Footer Placeholder 4"/>
          <p:cNvSpPr>
            <a:spLocks noGrp="1"/>
          </p:cNvSpPr>
          <p:nvPr>
            <p:ph type="ftr" sz="quarter" idx="11"/>
          </p:nvPr>
        </p:nvSpPr>
        <p:spPr/>
        <p:txBody>
          <a:bodyPr/>
          <a:lstStyle/>
          <a:p>
            <a:r>
              <a:rPr lang="en-GB"/>
              <a:t>Presented by    Dr. Noshina Tariq</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BBF1B6-085C-4B8A-82F3-8A94D9DEEBE6}" type="datetime1">
              <a:rPr lang="en-US" smtClean="0"/>
              <a:t>11/28/2025</a:t>
            </a:fld>
            <a:endParaRPr lang="en-US"/>
          </a:p>
        </p:txBody>
      </p:sp>
      <p:sp>
        <p:nvSpPr>
          <p:cNvPr id="5" name="Footer Placeholder 4"/>
          <p:cNvSpPr>
            <a:spLocks noGrp="1"/>
          </p:cNvSpPr>
          <p:nvPr>
            <p:ph type="ftr" sz="quarter" idx="11"/>
          </p:nvPr>
        </p:nvSpPr>
        <p:spPr/>
        <p:txBody>
          <a:bodyPr/>
          <a:lstStyle/>
          <a:p>
            <a:r>
              <a:rPr lang="en-GB"/>
              <a:t>Presented by    Dr. Noshina Tariq</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600201"/>
            <a:ext cx="10972800" cy="4525963"/>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71B30CF-E353-433F-881A-BD0A28C89928}" type="datetime1">
              <a:rPr lang="en-US" smtClean="0"/>
              <a:t>11/28/2025</a:t>
            </a:fld>
            <a:endParaRPr lang="en-US"/>
          </a:p>
        </p:txBody>
      </p:sp>
      <p:sp>
        <p:nvSpPr>
          <p:cNvPr id="5" name="Footer Placeholder 4"/>
          <p:cNvSpPr>
            <a:spLocks noGrp="1"/>
          </p:cNvSpPr>
          <p:nvPr>
            <p:ph type="ftr" sz="quarter" idx="11"/>
          </p:nvPr>
        </p:nvSpPr>
        <p:spPr/>
        <p:txBody>
          <a:bodyPr/>
          <a:lstStyle>
            <a:lvl1pPr>
              <a:defRPr>
                <a:solidFill>
                  <a:schemeClr val="bg1">
                    <a:lumMod val="95000"/>
                  </a:schemeClr>
                </a:solidFill>
              </a:defRPr>
            </a:lvl1pPr>
          </a:lstStyle>
          <a:p>
            <a:r>
              <a:rPr lang="en-GB"/>
              <a:t>Presented by    Dr. Noshina Tariq</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Title 6"/>
          <p:cNvSpPr>
            <a:spLocks noGrp="1"/>
          </p:cNvSpPr>
          <p:nvPr>
            <p:ph type="title"/>
          </p:nvPr>
        </p:nvSpPr>
        <p:spPr>
          <a:xfrm>
            <a:off x="609600" y="609601"/>
            <a:ext cx="10972800" cy="838200"/>
          </a:xfrm>
        </p:spPr>
        <p:txBody>
          <a:bodyPr>
            <a:noAutofit/>
          </a:bodyPr>
          <a:lstStyle>
            <a:lvl1pPr>
              <a:defRPr sz="3600" b="0">
                <a:solidFill>
                  <a:srgbClr val="0070C0"/>
                </a:solidFill>
              </a:defRPr>
            </a:lvl1pPr>
          </a:lstStyle>
          <a:p>
            <a:r>
              <a:rPr lang="en-US" dirty="0"/>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281335-F894-49D6-A15E-0FF16F64E219}" type="datetime1">
              <a:rPr lang="en-US" smtClean="0"/>
              <a:t>11/28/2025</a:t>
            </a:fld>
            <a:endParaRPr lang="en-US"/>
          </a:p>
        </p:txBody>
      </p:sp>
      <p:sp>
        <p:nvSpPr>
          <p:cNvPr id="5" name="Footer Placeholder 4"/>
          <p:cNvSpPr>
            <a:spLocks noGrp="1"/>
          </p:cNvSpPr>
          <p:nvPr>
            <p:ph type="ftr" sz="quarter" idx="11"/>
          </p:nvPr>
        </p:nvSpPr>
        <p:spPr/>
        <p:txBody>
          <a:bodyPr/>
          <a:lstStyle/>
          <a:p>
            <a:r>
              <a:rPr lang="en-GB"/>
              <a:t>Presented by    Dr. Noshina Tariq</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BC61D20-55F7-47EE-BF10-9A2933771EC6}" type="datetime1">
              <a:rPr lang="en-US" smtClean="0"/>
              <a:t>11/28/2025</a:t>
            </a:fld>
            <a:endParaRPr lang="en-US"/>
          </a:p>
        </p:txBody>
      </p:sp>
      <p:sp>
        <p:nvSpPr>
          <p:cNvPr id="6" name="Footer Placeholder 5"/>
          <p:cNvSpPr>
            <a:spLocks noGrp="1"/>
          </p:cNvSpPr>
          <p:nvPr>
            <p:ph type="ftr" sz="quarter" idx="11"/>
          </p:nvPr>
        </p:nvSpPr>
        <p:spPr/>
        <p:txBody>
          <a:bodyPr/>
          <a:lstStyle/>
          <a:p>
            <a:r>
              <a:rPr lang="en-GB"/>
              <a:t>Presented by    Dr. Noshina Tariq</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CEEEEB2-F504-46CD-906C-E87B8D0B2862}" type="datetime1">
              <a:rPr lang="en-US" smtClean="0"/>
              <a:t>11/28/2025</a:t>
            </a:fld>
            <a:endParaRPr lang="en-US"/>
          </a:p>
        </p:txBody>
      </p:sp>
      <p:sp>
        <p:nvSpPr>
          <p:cNvPr id="8" name="Footer Placeholder 7"/>
          <p:cNvSpPr>
            <a:spLocks noGrp="1"/>
          </p:cNvSpPr>
          <p:nvPr>
            <p:ph type="ftr" sz="quarter" idx="11"/>
          </p:nvPr>
        </p:nvSpPr>
        <p:spPr/>
        <p:txBody>
          <a:bodyPr/>
          <a:lstStyle/>
          <a:p>
            <a:r>
              <a:rPr lang="en-GB"/>
              <a:t>Presented by    Dr. Noshina Tariq</a:t>
            </a:r>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0F8EF8C-9319-41CF-AF5A-A2BA64547A96}" type="datetime1">
              <a:rPr lang="en-US" smtClean="0"/>
              <a:t>11/28/2025</a:t>
            </a:fld>
            <a:endParaRPr lang="en-US"/>
          </a:p>
        </p:txBody>
      </p:sp>
      <p:sp>
        <p:nvSpPr>
          <p:cNvPr id="4" name="Footer Placeholder 3"/>
          <p:cNvSpPr>
            <a:spLocks noGrp="1"/>
          </p:cNvSpPr>
          <p:nvPr>
            <p:ph type="ftr" sz="quarter" idx="11"/>
          </p:nvPr>
        </p:nvSpPr>
        <p:spPr/>
        <p:txBody>
          <a:bodyPr/>
          <a:lstStyle>
            <a:lvl1pPr>
              <a:defRPr>
                <a:solidFill>
                  <a:schemeClr val="bg1">
                    <a:lumMod val="95000"/>
                  </a:schemeClr>
                </a:solidFill>
              </a:defRPr>
            </a:lvl1pPr>
          </a:lstStyle>
          <a:p>
            <a:r>
              <a:rPr lang="en-GB"/>
              <a:t>Presented by    Dr. Noshina Tariq</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cxnSp>
        <p:nvCxnSpPr>
          <p:cNvPr id="8" name="Straight Connector 7"/>
          <p:cNvCxnSpPr/>
          <p:nvPr userDrawn="1"/>
        </p:nvCxnSpPr>
        <p:spPr>
          <a:xfrm>
            <a:off x="609600" y="1524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0EA589-CB92-436A-9F38-4E064C65CBBD}" type="datetime1">
              <a:rPr lang="en-US" smtClean="0"/>
              <a:t>11/28/2025</a:t>
            </a:fld>
            <a:endParaRPr lang="en-US"/>
          </a:p>
        </p:txBody>
      </p:sp>
      <p:sp>
        <p:nvSpPr>
          <p:cNvPr id="3" name="Footer Placeholder 2"/>
          <p:cNvSpPr>
            <a:spLocks noGrp="1"/>
          </p:cNvSpPr>
          <p:nvPr>
            <p:ph type="ftr" sz="quarter" idx="11"/>
          </p:nvPr>
        </p:nvSpPr>
        <p:spPr/>
        <p:txBody>
          <a:bodyPr/>
          <a:lstStyle/>
          <a:p>
            <a:r>
              <a:rPr lang="en-GB"/>
              <a:t>Presented by    Dr. Noshina Tariq</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25963A-6253-4407-8CDF-C65263A6291E}" type="datetime1">
              <a:rPr lang="en-US" smtClean="0"/>
              <a:t>11/28/2025</a:t>
            </a:fld>
            <a:endParaRPr lang="en-US"/>
          </a:p>
        </p:txBody>
      </p:sp>
      <p:sp>
        <p:nvSpPr>
          <p:cNvPr id="6" name="Footer Placeholder 5"/>
          <p:cNvSpPr>
            <a:spLocks noGrp="1"/>
          </p:cNvSpPr>
          <p:nvPr>
            <p:ph type="ftr" sz="quarter" idx="11"/>
          </p:nvPr>
        </p:nvSpPr>
        <p:spPr/>
        <p:txBody>
          <a:bodyPr/>
          <a:lstStyle/>
          <a:p>
            <a:r>
              <a:rPr lang="en-GB"/>
              <a:t>Presented by    Dr. Noshina Tariq</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96275AC-BC95-4117-B3CD-E16C9B46C533}" type="datetime1">
              <a:rPr lang="en-US" smtClean="0"/>
              <a:t>11/28/2025</a:t>
            </a:fld>
            <a:endParaRPr lang="en-US"/>
          </a:p>
        </p:txBody>
      </p:sp>
      <p:sp>
        <p:nvSpPr>
          <p:cNvPr id="6" name="Footer Placeholder 5"/>
          <p:cNvSpPr>
            <a:spLocks noGrp="1"/>
          </p:cNvSpPr>
          <p:nvPr>
            <p:ph type="ftr" sz="quarter" idx="11"/>
          </p:nvPr>
        </p:nvSpPr>
        <p:spPr/>
        <p:txBody>
          <a:bodyPr/>
          <a:lstStyle/>
          <a:p>
            <a:r>
              <a:rPr lang="en-GB"/>
              <a:t>Presented by    Dr. Noshina Tariq</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1D6CDA-11BC-4FB9-AD2D-41970D93B461}"/>
              </a:ext>
            </a:extLst>
          </p:cNvPr>
          <p:cNvSpPr/>
          <p:nvPr userDrawn="1"/>
        </p:nvSpPr>
        <p:spPr>
          <a:xfrm>
            <a:off x="14400" y="182564"/>
            <a:ext cx="12158400" cy="3508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Placeholder 1"/>
          <p:cNvSpPr>
            <a:spLocks noGrp="1"/>
          </p:cNvSpPr>
          <p:nvPr>
            <p:ph type="title"/>
          </p:nvPr>
        </p:nvSpPr>
        <p:spPr>
          <a:xfrm>
            <a:off x="609600" y="533400"/>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828801"/>
            <a:ext cx="10972800" cy="42973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477000"/>
            <a:ext cx="2844800" cy="457200"/>
          </a:xfrm>
          <a:prstGeom prst="rect">
            <a:avLst/>
          </a:prstGeom>
        </p:spPr>
        <p:txBody>
          <a:bodyPr vert="horz" lIns="91440" tIns="45720" rIns="91440" bIns="45720" rtlCol="0" anchor="ctr"/>
          <a:lstStyle>
            <a:lvl1pPr algn="l">
              <a:defRPr sz="1200">
                <a:solidFill>
                  <a:schemeClr val="bg1">
                    <a:lumMod val="95000"/>
                  </a:schemeClr>
                </a:solidFill>
              </a:defRPr>
            </a:lvl1pPr>
          </a:lstStyle>
          <a:p>
            <a:fld id="{C00EDA7F-8488-40AA-BF6A-5CF0859356C8}" type="datetime1">
              <a:rPr lang="en-US" smtClean="0"/>
              <a:t>11/28/2025</a:t>
            </a:fld>
            <a:endParaRPr lang="en-US"/>
          </a:p>
        </p:txBody>
      </p:sp>
      <p:sp>
        <p:nvSpPr>
          <p:cNvPr id="5" name="Footer Placeholder 4"/>
          <p:cNvSpPr>
            <a:spLocks noGrp="1"/>
          </p:cNvSpPr>
          <p:nvPr>
            <p:ph type="ftr" sz="quarter" idx="3"/>
          </p:nvPr>
        </p:nvSpPr>
        <p:spPr>
          <a:xfrm>
            <a:off x="4165600" y="6477000"/>
            <a:ext cx="3860800" cy="457200"/>
          </a:xfrm>
          <a:prstGeom prst="rect">
            <a:avLst/>
          </a:prstGeom>
        </p:spPr>
        <p:txBody>
          <a:bodyPr vert="horz" lIns="91440" tIns="45720" rIns="91440" bIns="45720" rtlCol="0" anchor="ctr"/>
          <a:lstStyle>
            <a:lvl1pPr algn="ctr">
              <a:defRPr sz="1200">
                <a:solidFill>
                  <a:schemeClr val="bg1">
                    <a:lumMod val="95000"/>
                  </a:schemeClr>
                </a:solidFill>
              </a:defRPr>
            </a:lvl1pPr>
          </a:lstStyle>
          <a:p>
            <a:r>
              <a:rPr lang="en-GB"/>
              <a:t>Presented by    Dr. Noshina Tariq</a:t>
            </a:r>
            <a:endParaRPr lang="en-US"/>
          </a:p>
        </p:txBody>
      </p:sp>
      <p:sp>
        <p:nvSpPr>
          <p:cNvPr id="6" name="Slide Number Placeholder 5"/>
          <p:cNvSpPr>
            <a:spLocks noGrp="1"/>
          </p:cNvSpPr>
          <p:nvPr>
            <p:ph type="sldNum" sz="quarter" idx="4"/>
          </p:nvPr>
        </p:nvSpPr>
        <p:spPr>
          <a:xfrm>
            <a:off x="8737600" y="6477000"/>
            <a:ext cx="2844800" cy="457200"/>
          </a:xfrm>
          <a:prstGeom prst="rect">
            <a:avLst/>
          </a:prstGeom>
        </p:spPr>
        <p:txBody>
          <a:bodyPr vert="horz" lIns="91440" tIns="45720" rIns="91440" bIns="45720" rtlCol="0" anchor="ctr"/>
          <a:lstStyle>
            <a:lvl1pPr algn="r">
              <a:defRPr sz="1200">
                <a:solidFill>
                  <a:schemeClr val="bg1">
                    <a:lumMod val="9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3600" kern="1200">
          <a:solidFill>
            <a:schemeClr val="tx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20.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E162035-0A6A-4C32-AE7E-BA5732B737B9}" type="datetime1">
              <a:rPr lang="en-US" smtClean="0"/>
              <a:t>11/28/2025</a:t>
            </a:fld>
            <a:endParaRPr lang="en-US" dirty="0"/>
          </a:p>
        </p:txBody>
      </p:sp>
      <p:sp>
        <p:nvSpPr>
          <p:cNvPr id="5" name="Footer Placeholder 4"/>
          <p:cNvSpPr>
            <a:spLocks noGrp="1"/>
          </p:cNvSpPr>
          <p:nvPr>
            <p:ph type="ftr" sz="quarter" idx="11"/>
          </p:nvPr>
        </p:nvSpPr>
        <p:spPr/>
        <p:txBody>
          <a:bodyPr/>
          <a:lstStyle/>
          <a:p>
            <a:r>
              <a:rPr lang="en-GB"/>
              <a:t>Presented by    Dr. Noshina Tariq</a:t>
            </a:r>
            <a:endParaRPr lang="en-US" dirty="0"/>
          </a:p>
        </p:txBody>
      </p:sp>
      <p:sp>
        <p:nvSpPr>
          <p:cNvPr id="8" name="TextBox 7"/>
          <p:cNvSpPr txBox="1"/>
          <p:nvPr/>
        </p:nvSpPr>
        <p:spPr>
          <a:xfrm>
            <a:off x="2552700" y="457200"/>
            <a:ext cx="6329218" cy="369332"/>
          </a:xfrm>
          <a:prstGeom prst="rect">
            <a:avLst/>
          </a:prstGeom>
          <a:noFill/>
        </p:spPr>
        <p:txBody>
          <a:bodyPr wrap="square" rtlCol="0">
            <a:spAutoFit/>
          </a:bodyPr>
          <a:lstStyle/>
          <a:p>
            <a:pPr algn="r"/>
            <a:r>
              <a:rPr lang="en-US" b="1" dirty="0">
                <a:solidFill>
                  <a:srgbClr val="0099CC"/>
                </a:solidFill>
                <a:latin typeface="arial" panose="020B0604020202020204" pitchFamily="34" charset="0"/>
              </a:rPr>
              <a:t>National University of Computer and Emerging Sciences</a:t>
            </a:r>
            <a:endParaRPr lang="en-US" b="1" dirty="0">
              <a:solidFill>
                <a:srgbClr val="0099CC"/>
              </a:solidFill>
            </a:endParaRPr>
          </a:p>
        </p:txBody>
      </p:sp>
      <p:sp>
        <p:nvSpPr>
          <p:cNvPr id="9" name="AutoShape 8"/>
          <p:cNvSpPr>
            <a:spLocks noChangeArrowheads="1"/>
          </p:cNvSpPr>
          <p:nvPr/>
        </p:nvSpPr>
        <p:spPr bwMode="auto">
          <a:xfrm>
            <a:off x="2501901" y="2430404"/>
            <a:ext cx="7658099" cy="1253511"/>
          </a:xfrm>
          <a:prstGeom prst="roundRect">
            <a:avLst>
              <a:gd name="adj" fmla="val 16667"/>
            </a:avLst>
          </a:prstGeom>
          <a:solidFill>
            <a:srgbClr val="002060"/>
          </a:solidFill>
          <a:ln w="9525">
            <a:solidFill>
              <a:schemeClr val="tx1"/>
            </a:solidFill>
            <a:round/>
            <a:headEnd/>
            <a:tailEnd/>
          </a:ln>
          <a:effectLst>
            <a:outerShdw dist="45791" dir="3378596" algn="ctr" rotWithShape="0">
              <a:schemeClr val="bg2"/>
            </a:outerShdw>
          </a:effectLst>
        </p:spPr>
        <p:txBody>
          <a:bodyPr wrap="none" anchor="ctr"/>
          <a:lstStyle/>
          <a:p>
            <a:pPr algn="ctr">
              <a:spcBef>
                <a:spcPct val="50000"/>
              </a:spcBef>
            </a:pPr>
            <a:r>
              <a:rPr lang="en-US" sz="3200" dirty="0">
                <a:solidFill>
                  <a:schemeClr val="bg1"/>
                </a:solidFill>
              </a:rPr>
              <a:t>Attention is All you Need (Transformers)</a:t>
            </a:r>
          </a:p>
        </p:txBody>
      </p:sp>
      <p:sp>
        <p:nvSpPr>
          <p:cNvPr id="10" name="Text Box 10"/>
          <p:cNvSpPr txBox="1">
            <a:spLocks noChangeArrowheads="1"/>
          </p:cNvSpPr>
          <p:nvPr/>
        </p:nvSpPr>
        <p:spPr bwMode="auto">
          <a:xfrm>
            <a:off x="2552700" y="4829633"/>
            <a:ext cx="7086600" cy="861774"/>
          </a:xfrm>
          <a:prstGeom prst="rect">
            <a:avLst/>
          </a:prstGeom>
          <a:noFill/>
          <a:ln w="9525">
            <a:noFill/>
            <a:miter lim="800000"/>
            <a:headEnd/>
            <a:tailEnd/>
          </a:ln>
          <a:effectLst/>
        </p:spPr>
        <p:txBody>
          <a:bodyPr>
            <a:spAutoFit/>
          </a:bodyPr>
          <a:lstStyle/>
          <a:p>
            <a:pPr algn="ctr">
              <a:spcBef>
                <a:spcPct val="50000"/>
              </a:spcBef>
            </a:pPr>
            <a:r>
              <a:rPr lang="en-GB" sz="2000" b="1" dirty="0">
                <a:solidFill>
                  <a:srgbClr val="002060"/>
                </a:solidFill>
                <a:latin typeface="Arial" charset="0"/>
              </a:rPr>
              <a:t>Dr. Noshina Tariq</a:t>
            </a:r>
          </a:p>
          <a:p>
            <a:pPr algn="ctr">
              <a:spcBef>
                <a:spcPct val="50000"/>
              </a:spcBef>
            </a:pPr>
            <a:r>
              <a:rPr lang="en-GB" sz="2000" b="1" dirty="0">
                <a:solidFill>
                  <a:srgbClr val="002060"/>
                </a:solidFill>
                <a:latin typeface="Arial" charset="0"/>
              </a:rPr>
              <a:t>Department of AI and DS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a:t>
            </a:fld>
            <a:endParaRPr lang="en-US"/>
          </a:p>
        </p:txBody>
      </p:sp>
      <p:sp>
        <p:nvSpPr>
          <p:cNvPr id="3" name="TextBox 2"/>
          <p:cNvSpPr txBox="1"/>
          <p:nvPr/>
        </p:nvSpPr>
        <p:spPr>
          <a:xfrm>
            <a:off x="2514600" y="3842753"/>
            <a:ext cx="7391400" cy="523220"/>
          </a:xfrm>
          <a:prstGeom prst="rect">
            <a:avLst/>
          </a:prstGeom>
          <a:noFill/>
        </p:spPr>
        <p:txBody>
          <a:bodyPr wrap="square" rtlCol="0">
            <a:spAutoFit/>
          </a:bodyPr>
          <a:lstStyle/>
          <a:p>
            <a:pPr algn="ctr">
              <a:spcBef>
                <a:spcPct val="50000"/>
              </a:spcBef>
            </a:pPr>
            <a:r>
              <a:rPr lang="en-US" sz="2800" b="1" dirty="0"/>
              <a:t>Deep Learning</a:t>
            </a:r>
          </a:p>
        </p:txBody>
      </p:sp>
      <p:pic>
        <p:nvPicPr>
          <p:cNvPr id="4098" name="Picture 2" descr="National University of Computer and Emerging Sciences - Wikipedia">
            <a:extLst>
              <a:ext uri="{FF2B5EF4-FFF2-40B4-BE49-F238E27FC236}">
                <a16:creationId xmlns:a16="http://schemas.microsoft.com/office/drawing/2014/main" id="{E0F510F5-0228-44A0-926A-4D4211F686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349478"/>
            <a:ext cx="954108" cy="954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205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5A2B11B1-06A2-C8BB-B127-0DF2916EBCDA}"/>
              </a:ext>
            </a:extLst>
          </p:cNvPr>
          <p:cNvPicPr>
            <a:picLocks noGrp="1" noChangeAspect="1"/>
          </p:cNvPicPr>
          <p:nvPr>
            <p:ph idx="1"/>
          </p:nvPr>
        </p:nvPicPr>
        <p:blipFill>
          <a:blip r:embed="rId2"/>
          <a:stretch>
            <a:fillRect/>
          </a:stretch>
        </p:blipFill>
        <p:spPr>
          <a:xfrm>
            <a:off x="1066800" y="1676400"/>
            <a:ext cx="8001000" cy="3812421"/>
          </a:xfrm>
        </p:spPr>
      </p:pic>
      <p:sp>
        <p:nvSpPr>
          <p:cNvPr id="3" name="Date Placeholder 2">
            <a:extLst>
              <a:ext uri="{FF2B5EF4-FFF2-40B4-BE49-F238E27FC236}">
                <a16:creationId xmlns:a16="http://schemas.microsoft.com/office/drawing/2014/main" id="{3E9209AF-20B1-9C2D-BC5A-68CC205FC885}"/>
              </a:ext>
            </a:extLst>
          </p:cNvPr>
          <p:cNvSpPr>
            <a:spLocks noGrp="1"/>
          </p:cNvSpPr>
          <p:nvPr>
            <p:ph type="dt" sz="half" idx="10"/>
          </p:nvPr>
        </p:nvSpPr>
        <p:spPr/>
        <p:txBody>
          <a:bodyPr/>
          <a:lstStyle/>
          <a:p>
            <a:fld id="{59773ECE-67FB-4BFC-B5E4-524AB34E5C15}" type="datetime1">
              <a:rPr lang="en-US" smtClean="0"/>
              <a:t>11/28/2025</a:t>
            </a:fld>
            <a:endParaRPr lang="en-US"/>
          </a:p>
        </p:txBody>
      </p:sp>
      <p:sp>
        <p:nvSpPr>
          <p:cNvPr id="4" name="Footer Placeholder 3">
            <a:extLst>
              <a:ext uri="{FF2B5EF4-FFF2-40B4-BE49-F238E27FC236}">
                <a16:creationId xmlns:a16="http://schemas.microsoft.com/office/drawing/2014/main" id="{330FE970-5269-204F-48A1-F8C02FEEF264}"/>
              </a:ext>
            </a:extLst>
          </p:cNvPr>
          <p:cNvSpPr>
            <a:spLocks noGrp="1"/>
          </p:cNvSpPr>
          <p:nvPr>
            <p:ph type="ftr" sz="quarter" idx="11"/>
          </p:nvPr>
        </p:nvSpPr>
        <p:spPr/>
        <p:txBody>
          <a:bodyPr/>
          <a:lstStyle/>
          <a:p>
            <a:r>
              <a:rPr lang="en-GB"/>
              <a:t>Presented by    Dr. Noshina Tariq</a:t>
            </a:r>
            <a:endParaRPr lang="en-US" dirty="0"/>
          </a:p>
        </p:txBody>
      </p:sp>
      <p:sp>
        <p:nvSpPr>
          <p:cNvPr id="5" name="Slide Number Placeholder 4">
            <a:extLst>
              <a:ext uri="{FF2B5EF4-FFF2-40B4-BE49-F238E27FC236}">
                <a16:creationId xmlns:a16="http://schemas.microsoft.com/office/drawing/2014/main" id="{CF015317-816D-99C5-80EA-88E0225E4435}"/>
              </a:ext>
            </a:extLst>
          </p:cNvPr>
          <p:cNvSpPr>
            <a:spLocks noGrp="1"/>
          </p:cNvSpPr>
          <p:nvPr>
            <p:ph type="sldNum" sz="quarter" idx="12"/>
          </p:nvPr>
        </p:nvSpPr>
        <p:spPr/>
        <p:txBody>
          <a:bodyPr/>
          <a:lstStyle/>
          <a:p>
            <a:fld id="{B6F15528-21DE-4FAA-801E-634DDDAF4B2B}" type="slidenum">
              <a:rPr lang="en-US" smtClean="0"/>
              <a:pPr/>
              <a:t>10</a:t>
            </a:fld>
            <a:endParaRPr lang="en-US"/>
          </a:p>
        </p:txBody>
      </p:sp>
      <p:sp>
        <p:nvSpPr>
          <p:cNvPr id="6" name="Title 5">
            <a:extLst>
              <a:ext uri="{FF2B5EF4-FFF2-40B4-BE49-F238E27FC236}">
                <a16:creationId xmlns:a16="http://schemas.microsoft.com/office/drawing/2014/main" id="{5D77869B-14ED-7D63-6F67-DDA9A9A3121E}"/>
              </a:ext>
            </a:extLst>
          </p:cNvPr>
          <p:cNvSpPr>
            <a:spLocks noGrp="1"/>
          </p:cNvSpPr>
          <p:nvPr>
            <p:ph type="title"/>
          </p:nvPr>
        </p:nvSpPr>
        <p:spPr/>
        <p:txBody>
          <a:bodyPr/>
          <a:lstStyle/>
          <a:p>
            <a:r>
              <a:rPr lang="en-US" dirty="0"/>
              <a:t>Introduction to Transformers</a:t>
            </a:r>
          </a:p>
        </p:txBody>
      </p:sp>
      <p:sp>
        <p:nvSpPr>
          <p:cNvPr id="2" name="TextBox 1">
            <a:extLst>
              <a:ext uri="{FF2B5EF4-FFF2-40B4-BE49-F238E27FC236}">
                <a16:creationId xmlns:a16="http://schemas.microsoft.com/office/drawing/2014/main" id="{8BF84077-0AFB-3C88-CAB9-8BBEC4E7A2C5}"/>
              </a:ext>
            </a:extLst>
          </p:cNvPr>
          <p:cNvSpPr txBox="1"/>
          <p:nvPr/>
        </p:nvSpPr>
        <p:spPr>
          <a:xfrm>
            <a:off x="1295400" y="5715000"/>
            <a:ext cx="1905000" cy="369332"/>
          </a:xfrm>
          <a:prstGeom prst="rect">
            <a:avLst/>
          </a:prstGeom>
          <a:noFill/>
        </p:spPr>
        <p:txBody>
          <a:bodyPr wrap="square" rtlCol="0">
            <a:spAutoFit/>
          </a:bodyPr>
          <a:lstStyle/>
          <a:p>
            <a:r>
              <a:rPr lang="en-US" dirty="0">
                <a:hlinkClick r:id="rId3"/>
              </a:rPr>
              <a:t>Download Paper:</a:t>
            </a:r>
            <a:endParaRPr lang="en-US" dirty="0"/>
          </a:p>
        </p:txBody>
      </p:sp>
      <p:pic>
        <p:nvPicPr>
          <p:cNvPr id="9" name="Picture 8">
            <a:extLst>
              <a:ext uri="{FF2B5EF4-FFF2-40B4-BE49-F238E27FC236}">
                <a16:creationId xmlns:a16="http://schemas.microsoft.com/office/drawing/2014/main" id="{26810BB2-5C74-6152-409E-CF27A26710A2}"/>
              </a:ext>
            </a:extLst>
          </p:cNvPr>
          <p:cNvPicPr>
            <a:picLocks noChangeAspect="1"/>
          </p:cNvPicPr>
          <p:nvPr/>
        </p:nvPicPr>
        <p:blipFill>
          <a:blip r:embed="rId4"/>
          <a:stretch>
            <a:fillRect/>
          </a:stretch>
        </p:blipFill>
        <p:spPr>
          <a:xfrm>
            <a:off x="2743200" y="5113937"/>
            <a:ext cx="1219200" cy="249600"/>
          </a:xfrm>
          <a:prstGeom prst="rect">
            <a:avLst/>
          </a:prstGeom>
        </p:spPr>
      </p:pic>
      <p:pic>
        <p:nvPicPr>
          <p:cNvPr id="10" name="Picture 9">
            <a:extLst>
              <a:ext uri="{FF2B5EF4-FFF2-40B4-BE49-F238E27FC236}">
                <a16:creationId xmlns:a16="http://schemas.microsoft.com/office/drawing/2014/main" id="{66C07FB5-A518-4822-78B7-D001F8C6A436}"/>
              </a:ext>
            </a:extLst>
          </p:cNvPr>
          <p:cNvPicPr>
            <a:picLocks noChangeAspect="1"/>
          </p:cNvPicPr>
          <p:nvPr/>
        </p:nvPicPr>
        <p:blipFill>
          <a:blip r:embed="rId5"/>
          <a:stretch>
            <a:fillRect/>
          </a:stretch>
        </p:blipFill>
        <p:spPr>
          <a:xfrm>
            <a:off x="1052804" y="4995633"/>
            <a:ext cx="8458200" cy="523033"/>
          </a:xfrm>
          <a:prstGeom prst="rect">
            <a:avLst/>
          </a:prstGeom>
        </p:spPr>
      </p:pic>
    </p:spTree>
    <p:extLst>
      <p:ext uri="{BB962C8B-B14F-4D97-AF65-F5344CB8AC3E}">
        <p14:creationId xmlns:p14="http://schemas.microsoft.com/office/powerpoint/2010/main" val="910856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D3859F-C7BC-4BAA-F915-C524CC39442E}"/>
              </a:ext>
            </a:extLst>
          </p:cNvPr>
          <p:cNvSpPr>
            <a:spLocks noGrp="1"/>
          </p:cNvSpPr>
          <p:nvPr>
            <p:ph idx="1"/>
          </p:nvPr>
        </p:nvSpPr>
        <p:spPr/>
        <p:txBody>
          <a:bodyPr>
            <a:normAutofit fontScale="92500" lnSpcReduction="10000"/>
          </a:bodyPr>
          <a:lstStyle/>
          <a:p>
            <a:r>
              <a:rPr lang="en-US" b="0" i="0" dirty="0">
                <a:solidFill>
                  <a:srgbClr val="484C7A"/>
                </a:solidFill>
                <a:effectLst/>
                <a:highlight>
                  <a:srgbClr val="FFFFFF"/>
                </a:highlight>
                <a:latin typeface="Inter"/>
              </a:rPr>
              <a:t>It is an </a:t>
            </a:r>
            <a:r>
              <a:rPr lang="en-US" b="0" i="0" dirty="0">
                <a:solidFill>
                  <a:srgbClr val="00B0F0"/>
                </a:solidFill>
                <a:effectLst/>
                <a:highlight>
                  <a:srgbClr val="FFFFFF"/>
                </a:highlight>
                <a:latin typeface="Inter"/>
              </a:rPr>
              <a:t>attention-layer-based,</a:t>
            </a:r>
            <a:r>
              <a:rPr lang="en-US" b="0" i="0" dirty="0">
                <a:solidFill>
                  <a:srgbClr val="484C7A"/>
                </a:solidFill>
                <a:effectLst/>
                <a:highlight>
                  <a:srgbClr val="FFFFFF"/>
                </a:highlight>
                <a:latin typeface="Inter"/>
              </a:rPr>
              <a:t> </a:t>
            </a:r>
            <a:r>
              <a:rPr lang="en-US" b="0" i="0" dirty="0">
                <a:solidFill>
                  <a:srgbClr val="FF0000"/>
                </a:solidFill>
                <a:effectLst/>
                <a:highlight>
                  <a:srgbClr val="FFFFFF"/>
                </a:highlight>
                <a:latin typeface="Inter"/>
              </a:rPr>
              <a:t>sequence-to-sequence</a:t>
            </a:r>
            <a:r>
              <a:rPr lang="en-US" b="0" i="0" dirty="0">
                <a:solidFill>
                  <a:srgbClr val="484C7A"/>
                </a:solidFill>
                <a:effectLst/>
                <a:highlight>
                  <a:srgbClr val="FFFFFF"/>
                </a:highlight>
                <a:latin typeface="Inter"/>
              </a:rPr>
              <a:t> (“Seq2Seq”) </a:t>
            </a:r>
            <a:r>
              <a:rPr lang="en-US" b="0" i="0" dirty="0">
                <a:solidFill>
                  <a:srgbClr val="0070C0"/>
                </a:solidFill>
                <a:effectLst/>
                <a:highlight>
                  <a:srgbClr val="FFFFFF"/>
                </a:highlight>
                <a:latin typeface="Inter"/>
              </a:rPr>
              <a:t>encoder-decoder architecture</a:t>
            </a:r>
            <a:r>
              <a:rPr lang="en-US" b="0" i="0" dirty="0">
                <a:solidFill>
                  <a:srgbClr val="484C7A"/>
                </a:solidFill>
                <a:effectLst/>
                <a:highlight>
                  <a:srgbClr val="FFFFFF"/>
                </a:highlight>
                <a:latin typeface="Inter"/>
              </a:rPr>
              <a:t>.</a:t>
            </a:r>
          </a:p>
          <a:p>
            <a:r>
              <a:rPr lang="en-US" dirty="0">
                <a:solidFill>
                  <a:srgbClr val="484C7A"/>
                </a:solidFill>
                <a:highlight>
                  <a:srgbClr val="FFFFFF"/>
                </a:highlight>
                <a:latin typeface="Inter"/>
              </a:rPr>
              <a:t>T</a:t>
            </a:r>
            <a:r>
              <a:rPr lang="en-US" b="0" i="0" dirty="0">
                <a:solidFill>
                  <a:srgbClr val="484C7A"/>
                </a:solidFill>
                <a:effectLst/>
                <a:highlight>
                  <a:srgbClr val="FFFFFF"/>
                </a:highlight>
                <a:latin typeface="Inter"/>
              </a:rPr>
              <a:t>ransformer models have emerged as a groundbreaking approach to various language-related tasks.</a:t>
            </a:r>
          </a:p>
          <a:p>
            <a:r>
              <a:rPr lang="en-US" dirty="0"/>
              <a:t>Some well-known models based on the Transformer architecture:</a:t>
            </a:r>
          </a:p>
          <a:p>
            <a:pPr lvl="1"/>
            <a:r>
              <a:rPr lang="en-US" dirty="0"/>
              <a:t>BERT (Bidirectional Encoder Representations from Transformers): </a:t>
            </a:r>
            <a:r>
              <a:rPr lang="en-US" b="0" i="0" dirty="0">
                <a:solidFill>
                  <a:srgbClr val="0D0D0D"/>
                </a:solidFill>
                <a:effectLst/>
                <a:highlight>
                  <a:srgbClr val="FFFFFF"/>
                </a:highlight>
                <a:latin typeface="Söhne"/>
              </a:rPr>
              <a:t>Google</a:t>
            </a:r>
            <a:endParaRPr lang="en-US" dirty="0"/>
          </a:p>
          <a:p>
            <a:pPr lvl="1"/>
            <a:r>
              <a:rPr lang="en-US" b="1" i="0" dirty="0">
                <a:solidFill>
                  <a:srgbClr val="0D0D0D"/>
                </a:solidFill>
                <a:effectLst/>
                <a:highlight>
                  <a:srgbClr val="FFFFFF"/>
                </a:highlight>
                <a:latin typeface="Söhne"/>
              </a:rPr>
              <a:t>GPT (Generative Pre-trained Transformer): OpenAI</a:t>
            </a:r>
          </a:p>
          <a:p>
            <a:pPr lvl="1"/>
            <a:r>
              <a:rPr lang="en-US" b="1" i="0" dirty="0">
                <a:solidFill>
                  <a:srgbClr val="0D0D0D"/>
                </a:solidFill>
                <a:effectLst/>
                <a:highlight>
                  <a:srgbClr val="FFFFFF"/>
                </a:highlight>
                <a:latin typeface="Söhne"/>
              </a:rPr>
              <a:t>T5 (Text-To-Text Transfer Transformer): </a:t>
            </a:r>
            <a:r>
              <a:rPr lang="en-US" b="0" i="0" dirty="0">
                <a:solidFill>
                  <a:srgbClr val="0D0D0D"/>
                </a:solidFill>
                <a:effectLst/>
                <a:highlight>
                  <a:srgbClr val="FFFFFF"/>
                </a:highlight>
                <a:latin typeface="Söhne"/>
              </a:rPr>
              <a:t>Google</a:t>
            </a:r>
          </a:p>
          <a:p>
            <a:pPr lvl="1"/>
            <a:r>
              <a:rPr lang="en-US" b="1" i="0" dirty="0" err="1">
                <a:solidFill>
                  <a:srgbClr val="0D0D0D"/>
                </a:solidFill>
                <a:effectLst/>
                <a:highlight>
                  <a:srgbClr val="FFFFFF"/>
                </a:highlight>
                <a:latin typeface="Söhne"/>
              </a:rPr>
              <a:t>RoBERTa</a:t>
            </a:r>
            <a:r>
              <a:rPr lang="en-US" b="1" i="0" dirty="0">
                <a:solidFill>
                  <a:srgbClr val="0D0D0D"/>
                </a:solidFill>
                <a:effectLst/>
                <a:highlight>
                  <a:srgbClr val="FFFFFF"/>
                </a:highlight>
                <a:latin typeface="Söhne"/>
              </a:rPr>
              <a:t> (Robustly optimized BERT approach)</a:t>
            </a:r>
            <a:r>
              <a:rPr lang="en-US" dirty="0">
                <a:solidFill>
                  <a:srgbClr val="0D0D0D"/>
                </a:solidFill>
                <a:highlight>
                  <a:srgbClr val="FFFFFF"/>
                </a:highlight>
                <a:latin typeface="Söhne"/>
              </a:rPr>
              <a:t>:Facebook AI</a:t>
            </a:r>
          </a:p>
          <a:p>
            <a:pPr lvl="1"/>
            <a:r>
              <a:rPr lang="en-US" b="1" i="0" dirty="0">
                <a:solidFill>
                  <a:srgbClr val="0D0D0D"/>
                </a:solidFill>
                <a:effectLst/>
                <a:highlight>
                  <a:srgbClr val="FFFFFF"/>
                </a:highlight>
                <a:latin typeface="Söhne"/>
              </a:rPr>
              <a:t>BART (Bidirectional and Auto-Regressive Transformers)</a:t>
            </a:r>
            <a:r>
              <a:rPr lang="en-US" b="0" i="0" dirty="0">
                <a:solidFill>
                  <a:srgbClr val="0D0D0D"/>
                </a:solidFill>
                <a:effectLst/>
                <a:highlight>
                  <a:srgbClr val="FFFFFF"/>
                </a:highlight>
                <a:latin typeface="Söhne"/>
              </a:rPr>
              <a:t>: Facebook AI</a:t>
            </a:r>
          </a:p>
          <a:p>
            <a:pPr lvl="1"/>
            <a:r>
              <a:rPr lang="en-US" b="1" i="0" dirty="0" err="1">
                <a:solidFill>
                  <a:srgbClr val="0D0D0D"/>
                </a:solidFill>
                <a:effectLst/>
                <a:highlight>
                  <a:srgbClr val="FFFFFF"/>
                </a:highlight>
                <a:latin typeface="Söhne"/>
              </a:rPr>
              <a:t>DistilBERT</a:t>
            </a:r>
            <a:r>
              <a:rPr lang="en-US" b="0" i="0" dirty="0">
                <a:solidFill>
                  <a:srgbClr val="0D0D0D"/>
                </a:solidFill>
                <a:effectLst/>
                <a:highlight>
                  <a:srgbClr val="FFFFFF"/>
                </a:highlight>
                <a:latin typeface="Söhne"/>
              </a:rPr>
              <a:t>: Hugging Face</a:t>
            </a:r>
            <a:endParaRPr lang="en-US" dirty="0">
              <a:solidFill>
                <a:srgbClr val="0D0D0D"/>
              </a:solidFill>
              <a:highlight>
                <a:srgbClr val="FFFFFF"/>
              </a:highlight>
              <a:latin typeface="Söhne"/>
            </a:endParaRPr>
          </a:p>
          <a:p>
            <a:pPr lvl="1"/>
            <a:endParaRPr lang="en-US" dirty="0"/>
          </a:p>
        </p:txBody>
      </p:sp>
      <p:sp>
        <p:nvSpPr>
          <p:cNvPr id="3" name="Date Placeholder 2">
            <a:extLst>
              <a:ext uri="{FF2B5EF4-FFF2-40B4-BE49-F238E27FC236}">
                <a16:creationId xmlns:a16="http://schemas.microsoft.com/office/drawing/2014/main" id="{60FAA2EB-BE39-ADF0-DB5F-9B9DB488C6C5}"/>
              </a:ext>
            </a:extLst>
          </p:cNvPr>
          <p:cNvSpPr>
            <a:spLocks noGrp="1"/>
          </p:cNvSpPr>
          <p:nvPr>
            <p:ph type="dt" sz="half" idx="10"/>
          </p:nvPr>
        </p:nvSpPr>
        <p:spPr/>
        <p:txBody>
          <a:bodyPr/>
          <a:lstStyle/>
          <a:p>
            <a:fld id="{28149D38-947F-480D-90C5-86608CFE1C50}" type="datetime1">
              <a:rPr lang="en-US" smtClean="0"/>
              <a:t>11/28/2025</a:t>
            </a:fld>
            <a:endParaRPr lang="en-US"/>
          </a:p>
        </p:txBody>
      </p:sp>
      <p:sp>
        <p:nvSpPr>
          <p:cNvPr id="4" name="Footer Placeholder 3">
            <a:extLst>
              <a:ext uri="{FF2B5EF4-FFF2-40B4-BE49-F238E27FC236}">
                <a16:creationId xmlns:a16="http://schemas.microsoft.com/office/drawing/2014/main" id="{52A14E8B-9C08-03BC-8877-EBD935D193F6}"/>
              </a:ext>
            </a:extLst>
          </p:cNvPr>
          <p:cNvSpPr>
            <a:spLocks noGrp="1"/>
          </p:cNvSpPr>
          <p:nvPr>
            <p:ph type="ftr" sz="quarter" idx="11"/>
          </p:nvPr>
        </p:nvSpPr>
        <p:spPr/>
        <p:txBody>
          <a:bodyPr/>
          <a:lstStyle/>
          <a:p>
            <a:r>
              <a:rPr lang="en-GB"/>
              <a:t>Presented by    Dr. Noshina Tariq</a:t>
            </a:r>
            <a:endParaRPr lang="en-US" dirty="0"/>
          </a:p>
        </p:txBody>
      </p:sp>
      <p:sp>
        <p:nvSpPr>
          <p:cNvPr id="5" name="Slide Number Placeholder 4">
            <a:extLst>
              <a:ext uri="{FF2B5EF4-FFF2-40B4-BE49-F238E27FC236}">
                <a16:creationId xmlns:a16="http://schemas.microsoft.com/office/drawing/2014/main" id="{E298B0BE-531B-CCF2-9EAF-42E29FCCC2E5}"/>
              </a:ext>
            </a:extLst>
          </p:cNvPr>
          <p:cNvSpPr>
            <a:spLocks noGrp="1"/>
          </p:cNvSpPr>
          <p:nvPr>
            <p:ph type="sldNum" sz="quarter" idx="12"/>
          </p:nvPr>
        </p:nvSpPr>
        <p:spPr/>
        <p:txBody>
          <a:bodyPr/>
          <a:lstStyle/>
          <a:p>
            <a:fld id="{B6F15528-21DE-4FAA-801E-634DDDAF4B2B}" type="slidenum">
              <a:rPr lang="en-US" smtClean="0"/>
              <a:pPr/>
              <a:t>11</a:t>
            </a:fld>
            <a:endParaRPr lang="en-US"/>
          </a:p>
        </p:txBody>
      </p:sp>
      <p:sp>
        <p:nvSpPr>
          <p:cNvPr id="6" name="Title 5">
            <a:extLst>
              <a:ext uri="{FF2B5EF4-FFF2-40B4-BE49-F238E27FC236}">
                <a16:creationId xmlns:a16="http://schemas.microsoft.com/office/drawing/2014/main" id="{2EAC5255-6731-6EB4-BB7C-D6E6BD93401F}"/>
              </a:ext>
            </a:extLst>
          </p:cNvPr>
          <p:cNvSpPr>
            <a:spLocks noGrp="1"/>
          </p:cNvSpPr>
          <p:nvPr>
            <p:ph type="title"/>
          </p:nvPr>
        </p:nvSpPr>
        <p:spPr/>
        <p:txBody>
          <a:bodyPr/>
          <a:lstStyle/>
          <a:p>
            <a:r>
              <a:rPr lang="en-US" dirty="0"/>
              <a:t>Introduction to Transformer</a:t>
            </a:r>
          </a:p>
        </p:txBody>
      </p:sp>
    </p:spTree>
    <p:extLst>
      <p:ext uri="{BB962C8B-B14F-4D97-AF65-F5344CB8AC3E}">
        <p14:creationId xmlns:p14="http://schemas.microsoft.com/office/powerpoint/2010/main" val="4180002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8C61A0-DB95-08E3-0C5B-6A21F681074C}"/>
              </a:ext>
            </a:extLst>
          </p:cNvPr>
          <p:cNvSpPr>
            <a:spLocks noGrp="1"/>
          </p:cNvSpPr>
          <p:nvPr>
            <p:ph idx="1"/>
          </p:nvPr>
        </p:nvSpPr>
        <p:spPr/>
        <p:txBody>
          <a:bodyPr>
            <a:normAutofit lnSpcReduction="10000"/>
          </a:bodyPr>
          <a:lstStyle/>
          <a:p>
            <a:pPr algn="l"/>
            <a:r>
              <a:rPr lang="en-US" b="1" i="0" dirty="0">
                <a:solidFill>
                  <a:srgbClr val="0D0D0D"/>
                </a:solidFill>
                <a:effectLst/>
                <a:highlight>
                  <a:srgbClr val="FFFFFF"/>
                </a:highlight>
                <a:latin typeface="Söhne"/>
              </a:rPr>
              <a:t>Attention</a:t>
            </a:r>
            <a:r>
              <a:rPr lang="en-US" b="0" i="0" dirty="0">
                <a:solidFill>
                  <a:srgbClr val="0D0D0D"/>
                </a:solidFill>
                <a:effectLst/>
                <a:highlight>
                  <a:srgbClr val="FFFFFF"/>
                </a:highlight>
                <a:latin typeface="Söhne"/>
              </a:rPr>
              <a:t>: </a:t>
            </a:r>
          </a:p>
          <a:p>
            <a:pPr algn="l"/>
            <a:r>
              <a:rPr lang="en-US" i="0" dirty="0">
                <a:effectLst/>
                <a:highlight>
                  <a:srgbClr val="FFFFFF"/>
                </a:highlight>
                <a:latin typeface="-apple-system"/>
              </a:rPr>
              <a:t>It is </a:t>
            </a:r>
            <a:r>
              <a:rPr lang="en-US" b="0" i="0" dirty="0">
                <a:effectLst/>
                <a:highlight>
                  <a:srgbClr val="FFFFFF"/>
                </a:highlight>
                <a:latin typeface="-apple-system"/>
              </a:rPr>
              <a:t>referred to as "</a:t>
            </a:r>
            <a:r>
              <a:rPr lang="en-US" b="1" i="0" dirty="0">
                <a:effectLst/>
                <a:highlight>
                  <a:srgbClr val="FFFFFF"/>
                </a:highlight>
                <a:latin typeface="-apple-system"/>
              </a:rPr>
              <a:t>global</a:t>
            </a:r>
            <a:r>
              <a:rPr lang="en-US" b="0" i="0" dirty="0">
                <a:effectLst/>
                <a:highlight>
                  <a:srgbClr val="FFFFFF"/>
                </a:highlight>
                <a:latin typeface="-apple-system"/>
              </a:rPr>
              <a:t>" or "</a:t>
            </a:r>
            <a:r>
              <a:rPr lang="en-US" b="1" i="0" dirty="0">
                <a:effectLst/>
                <a:highlight>
                  <a:srgbClr val="FFFFFF"/>
                </a:highlight>
                <a:latin typeface="-apple-system"/>
              </a:rPr>
              <a:t>soft</a:t>
            </a:r>
            <a:r>
              <a:rPr lang="en-US" b="0" i="0" dirty="0">
                <a:effectLst/>
                <a:highlight>
                  <a:srgbClr val="FFFFFF"/>
                </a:highlight>
                <a:latin typeface="-apple-system"/>
              </a:rPr>
              <a:t>" attention </a:t>
            </a:r>
          </a:p>
          <a:p>
            <a:pPr algn="l"/>
            <a:r>
              <a:rPr lang="en-US" b="0" i="0" dirty="0">
                <a:solidFill>
                  <a:srgbClr val="0D0D0D"/>
                </a:solidFill>
                <a:effectLst/>
                <a:highlight>
                  <a:srgbClr val="FFFFFF"/>
                </a:highlight>
                <a:latin typeface="Söhne"/>
              </a:rPr>
              <a:t>Attention is a mechanism that allows the model to </a:t>
            </a:r>
            <a:r>
              <a:rPr lang="en-US" b="0" i="0" dirty="0">
                <a:solidFill>
                  <a:srgbClr val="00B0F0"/>
                </a:solidFill>
                <a:effectLst/>
                <a:highlight>
                  <a:srgbClr val="FFFFFF"/>
                </a:highlight>
                <a:latin typeface="Söhne"/>
              </a:rPr>
              <a:t>focus on relevant parts of the input sequence</a:t>
            </a:r>
            <a:r>
              <a:rPr lang="en-US" b="0" i="0" dirty="0">
                <a:solidFill>
                  <a:srgbClr val="0D0D0D"/>
                </a:solidFill>
                <a:effectLst/>
                <a:highlight>
                  <a:srgbClr val="FFFFFF"/>
                </a:highlight>
                <a:latin typeface="Söhne"/>
              </a:rPr>
              <a:t>. </a:t>
            </a:r>
          </a:p>
          <a:p>
            <a:pPr algn="l"/>
            <a:r>
              <a:rPr lang="en-US" b="0" i="0" dirty="0">
                <a:solidFill>
                  <a:srgbClr val="0D0D0D"/>
                </a:solidFill>
                <a:effectLst/>
                <a:highlight>
                  <a:srgbClr val="FFFFFF"/>
                </a:highlight>
                <a:latin typeface="Söhne"/>
              </a:rPr>
              <a:t>It </a:t>
            </a:r>
            <a:r>
              <a:rPr lang="en-US" b="0" i="0" dirty="0">
                <a:solidFill>
                  <a:srgbClr val="FFC000"/>
                </a:solidFill>
                <a:effectLst/>
                <a:highlight>
                  <a:srgbClr val="FFFFFF"/>
                </a:highlight>
                <a:latin typeface="Söhne"/>
              </a:rPr>
              <a:t>assigns weights to different elements </a:t>
            </a:r>
            <a:r>
              <a:rPr lang="en-US" b="0" i="0" dirty="0">
                <a:solidFill>
                  <a:srgbClr val="0D0D0D"/>
                </a:solidFill>
                <a:effectLst/>
                <a:highlight>
                  <a:srgbClr val="FFFFFF"/>
                </a:highlight>
                <a:latin typeface="Söhne"/>
              </a:rPr>
              <a:t>in the input sequence, indicating their importance or relevance to the </a:t>
            </a:r>
            <a:r>
              <a:rPr lang="en-US" b="0" i="0" dirty="0">
                <a:effectLst/>
                <a:highlight>
                  <a:srgbClr val="FFFFFF"/>
                </a:highlight>
                <a:latin typeface="-apple-system"/>
              </a:rPr>
              <a:t>specific </a:t>
            </a:r>
            <a:r>
              <a:rPr lang="en-US" b="0" i="0" dirty="0">
                <a:solidFill>
                  <a:srgbClr val="FF0000"/>
                </a:solidFill>
                <a:effectLst/>
                <a:highlight>
                  <a:srgbClr val="FFFFFF"/>
                </a:highlight>
                <a:latin typeface="-apple-system"/>
              </a:rPr>
              <a:t>context or query</a:t>
            </a:r>
            <a:r>
              <a:rPr lang="en-US" b="0" i="0" dirty="0">
                <a:effectLst/>
                <a:highlight>
                  <a:srgbClr val="FFFFFF"/>
                </a:highlight>
                <a:latin typeface="-apple-system"/>
              </a:rPr>
              <a:t>.</a:t>
            </a:r>
            <a:endParaRPr lang="en-US" b="0" i="0" dirty="0">
              <a:solidFill>
                <a:srgbClr val="0D0D0D"/>
              </a:solidFill>
              <a:effectLst/>
              <a:highlight>
                <a:srgbClr val="FFFFFF"/>
              </a:highlight>
              <a:latin typeface="Söhne"/>
            </a:endParaRPr>
          </a:p>
          <a:p>
            <a:pPr algn="l"/>
            <a:r>
              <a:rPr lang="en-US" b="0" i="0" dirty="0">
                <a:solidFill>
                  <a:srgbClr val="0D0D0D"/>
                </a:solidFill>
                <a:effectLst/>
                <a:highlight>
                  <a:srgbClr val="FFFFFF"/>
                </a:highlight>
                <a:latin typeface="Söhne"/>
              </a:rPr>
              <a:t>These weights are usually computed based on the </a:t>
            </a:r>
            <a:r>
              <a:rPr lang="en-US" b="0" i="0" dirty="0">
                <a:solidFill>
                  <a:srgbClr val="FF0000"/>
                </a:solidFill>
                <a:effectLst/>
                <a:highlight>
                  <a:srgbClr val="FFFFFF"/>
                </a:highlight>
                <a:latin typeface="Söhne"/>
              </a:rPr>
              <a:t>similarity between the current input element</a:t>
            </a:r>
            <a:r>
              <a:rPr lang="en-US" b="0" i="0" dirty="0">
                <a:solidFill>
                  <a:srgbClr val="0D0D0D"/>
                </a:solidFill>
                <a:effectLst/>
                <a:highlight>
                  <a:srgbClr val="FFFFFF"/>
                </a:highlight>
                <a:latin typeface="Söhne"/>
              </a:rPr>
              <a:t> and all other elements in the sequence. </a:t>
            </a:r>
          </a:p>
          <a:p>
            <a:pPr algn="l"/>
            <a:r>
              <a:rPr lang="en-US" b="0" i="0" dirty="0">
                <a:solidFill>
                  <a:srgbClr val="0D0D0D"/>
                </a:solidFill>
                <a:effectLst/>
                <a:highlight>
                  <a:srgbClr val="FFFFFF"/>
                </a:highlight>
                <a:latin typeface="Söhne"/>
              </a:rPr>
              <a:t>The weighted sum of the input elements is calculated based on </a:t>
            </a:r>
            <a:r>
              <a:rPr lang="en-US" b="0" i="0" dirty="0">
                <a:solidFill>
                  <a:srgbClr val="0070C0"/>
                </a:solidFill>
                <a:effectLst/>
                <a:highlight>
                  <a:srgbClr val="FFFFFF"/>
                </a:highlight>
                <a:latin typeface="Söhne"/>
              </a:rPr>
              <a:t>attention scores</a:t>
            </a:r>
            <a:r>
              <a:rPr lang="en-US" b="0" i="0" dirty="0">
                <a:solidFill>
                  <a:srgbClr val="0D0D0D"/>
                </a:solidFill>
                <a:effectLst/>
                <a:highlight>
                  <a:srgbClr val="FFFFFF"/>
                </a:highlight>
                <a:latin typeface="Söhne"/>
              </a:rPr>
              <a:t>, which is used to generate the output.</a:t>
            </a:r>
          </a:p>
          <a:p>
            <a:pPr algn="l"/>
            <a:endParaRPr lang="en-US" b="0" i="0" dirty="0">
              <a:solidFill>
                <a:srgbClr val="0D0D0D"/>
              </a:solidFill>
              <a:effectLst/>
              <a:highlight>
                <a:srgbClr val="FFFFFF"/>
              </a:highlight>
              <a:latin typeface="Söhne"/>
            </a:endParaRPr>
          </a:p>
          <a:p>
            <a:endParaRPr lang="en-US" dirty="0"/>
          </a:p>
        </p:txBody>
      </p:sp>
      <p:sp>
        <p:nvSpPr>
          <p:cNvPr id="3" name="Date Placeholder 2">
            <a:extLst>
              <a:ext uri="{FF2B5EF4-FFF2-40B4-BE49-F238E27FC236}">
                <a16:creationId xmlns:a16="http://schemas.microsoft.com/office/drawing/2014/main" id="{89506DA8-EA76-CC7A-FD7C-A51CA4052EBC}"/>
              </a:ext>
            </a:extLst>
          </p:cNvPr>
          <p:cNvSpPr>
            <a:spLocks noGrp="1"/>
          </p:cNvSpPr>
          <p:nvPr>
            <p:ph type="dt" sz="half" idx="10"/>
          </p:nvPr>
        </p:nvSpPr>
        <p:spPr/>
        <p:txBody>
          <a:bodyPr/>
          <a:lstStyle/>
          <a:p>
            <a:fld id="{8E08114A-A5BB-4379-864A-89AB51603D73}" type="datetime1">
              <a:rPr lang="en-US" smtClean="0"/>
              <a:t>11/28/2025</a:t>
            </a:fld>
            <a:endParaRPr lang="en-US"/>
          </a:p>
        </p:txBody>
      </p:sp>
      <p:sp>
        <p:nvSpPr>
          <p:cNvPr id="4" name="Footer Placeholder 3">
            <a:extLst>
              <a:ext uri="{FF2B5EF4-FFF2-40B4-BE49-F238E27FC236}">
                <a16:creationId xmlns:a16="http://schemas.microsoft.com/office/drawing/2014/main" id="{F4029114-2C69-E14B-F67F-F7838702529F}"/>
              </a:ext>
            </a:extLst>
          </p:cNvPr>
          <p:cNvSpPr>
            <a:spLocks noGrp="1"/>
          </p:cNvSpPr>
          <p:nvPr>
            <p:ph type="ftr" sz="quarter" idx="11"/>
          </p:nvPr>
        </p:nvSpPr>
        <p:spPr/>
        <p:txBody>
          <a:bodyPr/>
          <a:lstStyle/>
          <a:p>
            <a:r>
              <a:rPr lang="en-GB"/>
              <a:t>Presented by    Dr. Noshina Tariq</a:t>
            </a:r>
            <a:endParaRPr lang="en-US" dirty="0"/>
          </a:p>
        </p:txBody>
      </p:sp>
      <p:sp>
        <p:nvSpPr>
          <p:cNvPr id="5" name="Slide Number Placeholder 4">
            <a:extLst>
              <a:ext uri="{FF2B5EF4-FFF2-40B4-BE49-F238E27FC236}">
                <a16:creationId xmlns:a16="http://schemas.microsoft.com/office/drawing/2014/main" id="{25D67F37-3BB1-BCF4-AF2A-A85730A74DD7}"/>
              </a:ext>
            </a:extLst>
          </p:cNvPr>
          <p:cNvSpPr>
            <a:spLocks noGrp="1"/>
          </p:cNvSpPr>
          <p:nvPr>
            <p:ph type="sldNum" sz="quarter" idx="12"/>
          </p:nvPr>
        </p:nvSpPr>
        <p:spPr/>
        <p:txBody>
          <a:bodyPr/>
          <a:lstStyle/>
          <a:p>
            <a:fld id="{B6F15528-21DE-4FAA-801E-634DDDAF4B2B}" type="slidenum">
              <a:rPr lang="en-US" smtClean="0"/>
              <a:pPr/>
              <a:t>12</a:t>
            </a:fld>
            <a:endParaRPr lang="en-US"/>
          </a:p>
        </p:txBody>
      </p:sp>
      <p:sp>
        <p:nvSpPr>
          <p:cNvPr id="6" name="Title 5">
            <a:extLst>
              <a:ext uri="{FF2B5EF4-FFF2-40B4-BE49-F238E27FC236}">
                <a16:creationId xmlns:a16="http://schemas.microsoft.com/office/drawing/2014/main" id="{0B34FD9A-EC55-0915-AC4F-036ACA0E015C}"/>
              </a:ext>
            </a:extLst>
          </p:cNvPr>
          <p:cNvSpPr>
            <a:spLocks noGrp="1"/>
          </p:cNvSpPr>
          <p:nvPr>
            <p:ph type="title"/>
          </p:nvPr>
        </p:nvSpPr>
        <p:spPr/>
        <p:txBody>
          <a:bodyPr/>
          <a:lstStyle/>
          <a:p>
            <a:r>
              <a:rPr lang="en-US" dirty="0"/>
              <a:t>Introduction to Transformer</a:t>
            </a:r>
          </a:p>
        </p:txBody>
      </p:sp>
    </p:spTree>
    <p:extLst>
      <p:ext uri="{BB962C8B-B14F-4D97-AF65-F5344CB8AC3E}">
        <p14:creationId xmlns:p14="http://schemas.microsoft.com/office/powerpoint/2010/main" val="935733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9E8268-4474-5AAC-53DC-554FD82D9AF8}"/>
              </a:ext>
            </a:extLst>
          </p:cNvPr>
          <p:cNvSpPr>
            <a:spLocks noGrp="1"/>
          </p:cNvSpPr>
          <p:nvPr>
            <p:ph idx="1"/>
          </p:nvPr>
        </p:nvSpPr>
        <p:spPr/>
        <p:txBody>
          <a:bodyPr/>
          <a:lstStyle/>
          <a:p>
            <a:r>
              <a:rPr lang="en-US" b="1" i="0" dirty="0">
                <a:solidFill>
                  <a:srgbClr val="0D0D0D"/>
                </a:solidFill>
                <a:effectLst/>
                <a:highlight>
                  <a:srgbClr val="FFFFFF"/>
                </a:highlight>
                <a:latin typeface="Söhne"/>
              </a:rPr>
              <a:t>Example</a:t>
            </a:r>
            <a:r>
              <a:rPr lang="en-US" b="0" i="0" dirty="0">
                <a:solidFill>
                  <a:srgbClr val="0D0D0D"/>
                </a:solidFill>
                <a:effectLst/>
                <a:highlight>
                  <a:srgbClr val="FFFFFF"/>
                </a:highlight>
                <a:latin typeface="Söhne"/>
              </a:rPr>
              <a:t>: </a:t>
            </a:r>
          </a:p>
          <a:p>
            <a:r>
              <a:rPr lang="en-US" b="0" i="0" dirty="0">
                <a:solidFill>
                  <a:srgbClr val="0D0D0D"/>
                </a:solidFill>
                <a:effectLst/>
                <a:highlight>
                  <a:srgbClr val="FFFFFF"/>
                </a:highlight>
                <a:latin typeface="Söhne"/>
              </a:rPr>
              <a:t>When translating a sentence from one language to another, attention allows the model to focus on </a:t>
            </a:r>
            <a:r>
              <a:rPr lang="en-US" b="0" i="0" dirty="0">
                <a:solidFill>
                  <a:srgbClr val="0070C0"/>
                </a:solidFill>
                <a:effectLst/>
                <a:highlight>
                  <a:srgbClr val="FFFFFF"/>
                </a:highlight>
                <a:latin typeface="Söhne"/>
              </a:rPr>
              <a:t>different words </a:t>
            </a:r>
            <a:r>
              <a:rPr lang="en-US" b="0" i="0" dirty="0">
                <a:solidFill>
                  <a:srgbClr val="0D0D0D"/>
                </a:solidFill>
                <a:effectLst/>
                <a:highlight>
                  <a:srgbClr val="FFFFFF"/>
                </a:highlight>
                <a:latin typeface="Söhne"/>
              </a:rPr>
              <a:t>in the input sentence depending on the </a:t>
            </a:r>
            <a:r>
              <a:rPr lang="en-US" b="0" i="0" dirty="0">
                <a:solidFill>
                  <a:srgbClr val="FFC000"/>
                </a:solidFill>
                <a:effectLst/>
                <a:highlight>
                  <a:srgbClr val="FFFFFF"/>
                </a:highlight>
                <a:latin typeface="Söhne"/>
              </a:rPr>
              <a:t>context and the word being translated</a:t>
            </a:r>
            <a:r>
              <a:rPr lang="en-US" b="0" i="0" dirty="0">
                <a:solidFill>
                  <a:srgbClr val="0D0D0D"/>
                </a:solidFill>
                <a:effectLst/>
                <a:highlight>
                  <a:srgbClr val="FFFFFF"/>
                </a:highlight>
                <a:latin typeface="Söhne"/>
              </a:rPr>
              <a:t>. </a:t>
            </a:r>
          </a:p>
          <a:p>
            <a:r>
              <a:rPr lang="en-US" b="0" i="0" dirty="0">
                <a:solidFill>
                  <a:srgbClr val="0D0D0D"/>
                </a:solidFill>
                <a:effectLst/>
                <a:highlight>
                  <a:srgbClr val="FFFFFF"/>
                </a:highlight>
                <a:latin typeface="Söhne"/>
              </a:rPr>
              <a:t>For instance, when translating the English sentence "</a:t>
            </a:r>
            <a:r>
              <a:rPr lang="en-US" b="1" i="0" dirty="0">
                <a:solidFill>
                  <a:srgbClr val="0D0D0D"/>
                </a:solidFill>
                <a:effectLst/>
                <a:highlight>
                  <a:srgbClr val="FFFFFF"/>
                </a:highlight>
                <a:latin typeface="Söhne"/>
              </a:rPr>
              <a:t>The cat sat on the mat</a:t>
            </a:r>
            <a:r>
              <a:rPr lang="en-US" b="0" i="0" dirty="0">
                <a:solidFill>
                  <a:srgbClr val="0D0D0D"/>
                </a:solidFill>
                <a:effectLst/>
                <a:highlight>
                  <a:srgbClr val="FFFFFF"/>
                </a:highlight>
                <a:latin typeface="Söhne"/>
              </a:rPr>
              <a:t>" into French, attention might assign higher weights to the words "</a:t>
            </a:r>
            <a:r>
              <a:rPr lang="en-US" b="0" i="0" dirty="0">
                <a:solidFill>
                  <a:srgbClr val="0070C0"/>
                </a:solidFill>
                <a:effectLst/>
                <a:highlight>
                  <a:srgbClr val="FFFFFF"/>
                </a:highlight>
                <a:latin typeface="Söhne"/>
              </a:rPr>
              <a:t>cat</a:t>
            </a:r>
            <a:r>
              <a:rPr lang="en-US" b="0" i="0" dirty="0">
                <a:solidFill>
                  <a:srgbClr val="0D0D0D"/>
                </a:solidFill>
                <a:effectLst/>
                <a:highlight>
                  <a:srgbClr val="FFFFFF"/>
                </a:highlight>
                <a:latin typeface="Söhne"/>
              </a:rPr>
              <a:t>" and "</a:t>
            </a:r>
            <a:r>
              <a:rPr lang="en-US" b="0" i="0" dirty="0">
                <a:solidFill>
                  <a:srgbClr val="0070C0"/>
                </a:solidFill>
                <a:effectLst/>
                <a:highlight>
                  <a:srgbClr val="FFFFFF"/>
                </a:highlight>
                <a:latin typeface="Söhne"/>
              </a:rPr>
              <a:t>mat</a:t>
            </a:r>
            <a:r>
              <a:rPr lang="en-US" b="0" i="0" dirty="0">
                <a:solidFill>
                  <a:srgbClr val="0D0D0D"/>
                </a:solidFill>
                <a:effectLst/>
                <a:highlight>
                  <a:srgbClr val="FFFFFF"/>
                </a:highlight>
                <a:latin typeface="Söhne"/>
              </a:rPr>
              <a:t>" when translating the word "cat" to "chat" and "mat" to "tapis", respectively.</a:t>
            </a:r>
          </a:p>
          <a:p>
            <a:endParaRPr lang="en-US" dirty="0"/>
          </a:p>
        </p:txBody>
      </p:sp>
      <p:sp>
        <p:nvSpPr>
          <p:cNvPr id="3" name="Date Placeholder 2">
            <a:extLst>
              <a:ext uri="{FF2B5EF4-FFF2-40B4-BE49-F238E27FC236}">
                <a16:creationId xmlns:a16="http://schemas.microsoft.com/office/drawing/2014/main" id="{A2EC6CF3-8F20-74DF-63E4-3D9F41270A02}"/>
              </a:ext>
            </a:extLst>
          </p:cNvPr>
          <p:cNvSpPr>
            <a:spLocks noGrp="1"/>
          </p:cNvSpPr>
          <p:nvPr>
            <p:ph type="dt" sz="half" idx="10"/>
          </p:nvPr>
        </p:nvSpPr>
        <p:spPr/>
        <p:txBody>
          <a:bodyPr/>
          <a:lstStyle/>
          <a:p>
            <a:fld id="{4A7970D3-31B4-4369-B404-7F9F998A2604}" type="datetime1">
              <a:rPr lang="en-US" smtClean="0"/>
              <a:t>11/28/2025</a:t>
            </a:fld>
            <a:endParaRPr lang="en-US"/>
          </a:p>
        </p:txBody>
      </p:sp>
      <p:sp>
        <p:nvSpPr>
          <p:cNvPr id="4" name="Footer Placeholder 3">
            <a:extLst>
              <a:ext uri="{FF2B5EF4-FFF2-40B4-BE49-F238E27FC236}">
                <a16:creationId xmlns:a16="http://schemas.microsoft.com/office/drawing/2014/main" id="{3507D429-32FE-CA5B-54E3-A9FE74B48C17}"/>
              </a:ext>
            </a:extLst>
          </p:cNvPr>
          <p:cNvSpPr>
            <a:spLocks noGrp="1"/>
          </p:cNvSpPr>
          <p:nvPr>
            <p:ph type="ftr" sz="quarter" idx="11"/>
          </p:nvPr>
        </p:nvSpPr>
        <p:spPr/>
        <p:txBody>
          <a:bodyPr/>
          <a:lstStyle/>
          <a:p>
            <a:r>
              <a:rPr lang="en-GB"/>
              <a:t>Presented by    Dr. Noshina Tariq</a:t>
            </a:r>
            <a:endParaRPr lang="en-US" dirty="0"/>
          </a:p>
        </p:txBody>
      </p:sp>
      <p:sp>
        <p:nvSpPr>
          <p:cNvPr id="5" name="Slide Number Placeholder 4">
            <a:extLst>
              <a:ext uri="{FF2B5EF4-FFF2-40B4-BE49-F238E27FC236}">
                <a16:creationId xmlns:a16="http://schemas.microsoft.com/office/drawing/2014/main" id="{1B4E3D3B-284B-4487-A913-9183DA6D04CA}"/>
              </a:ext>
            </a:extLst>
          </p:cNvPr>
          <p:cNvSpPr>
            <a:spLocks noGrp="1"/>
          </p:cNvSpPr>
          <p:nvPr>
            <p:ph type="sldNum" sz="quarter" idx="12"/>
          </p:nvPr>
        </p:nvSpPr>
        <p:spPr/>
        <p:txBody>
          <a:bodyPr/>
          <a:lstStyle/>
          <a:p>
            <a:fld id="{B6F15528-21DE-4FAA-801E-634DDDAF4B2B}" type="slidenum">
              <a:rPr lang="en-US" smtClean="0"/>
              <a:pPr/>
              <a:t>13</a:t>
            </a:fld>
            <a:endParaRPr lang="en-US"/>
          </a:p>
        </p:txBody>
      </p:sp>
      <p:sp>
        <p:nvSpPr>
          <p:cNvPr id="6" name="Title 5">
            <a:extLst>
              <a:ext uri="{FF2B5EF4-FFF2-40B4-BE49-F238E27FC236}">
                <a16:creationId xmlns:a16="http://schemas.microsoft.com/office/drawing/2014/main" id="{8DEF536D-0EDD-6A7D-D7B7-4A5F4EFCFDAD}"/>
              </a:ext>
            </a:extLst>
          </p:cNvPr>
          <p:cNvSpPr>
            <a:spLocks noGrp="1"/>
          </p:cNvSpPr>
          <p:nvPr>
            <p:ph type="title"/>
          </p:nvPr>
        </p:nvSpPr>
        <p:spPr/>
        <p:txBody>
          <a:bodyPr/>
          <a:lstStyle/>
          <a:p>
            <a:r>
              <a:rPr lang="en-US" dirty="0"/>
              <a:t>Introduction to Transformer</a:t>
            </a:r>
          </a:p>
        </p:txBody>
      </p:sp>
    </p:spTree>
    <p:extLst>
      <p:ext uri="{BB962C8B-B14F-4D97-AF65-F5344CB8AC3E}">
        <p14:creationId xmlns:p14="http://schemas.microsoft.com/office/powerpoint/2010/main" val="499893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F01D2C-7B21-7D0A-80DD-16755AD26EB5}"/>
              </a:ext>
            </a:extLst>
          </p:cNvPr>
          <p:cNvSpPr>
            <a:spLocks noGrp="1"/>
          </p:cNvSpPr>
          <p:nvPr>
            <p:ph idx="1"/>
          </p:nvPr>
        </p:nvSpPr>
        <p:spPr/>
        <p:txBody>
          <a:bodyPr>
            <a:normAutofit fontScale="92500" lnSpcReduction="20000"/>
          </a:bodyPr>
          <a:lstStyle/>
          <a:p>
            <a:r>
              <a:rPr lang="en-US" b="1" dirty="0"/>
              <a:t>Self-attention: </a:t>
            </a:r>
            <a:r>
              <a:rPr lang="en-US" dirty="0"/>
              <a:t>A</a:t>
            </a:r>
            <a:r>
              <a:rPr lang="en-US" b="0" i="0" dirty="0">
                <a:effectLst/>
                <a:highlight>
                  <a:srgbClr val="FFFFFF"/>
                </a:highlight>
                <a:latin typeface="-apple-system"/>
              </a:rPr>
              <a:t>lso known as "</a:t>
            </a:r>
            <a:r>
              <a:rPr lang="en-US" b="1" i="0" dirty="0">
                <a:effectLst/>
                <a:highlight>
                  <a:srgbClr val="FFFFFF"/>
                </a:highlight>
                <a:latin typeface="-apple-system"/>
              </a:rPr>
              <a:t>scaled dot-product attention</a:t>
            </a:r>
            <a:r>
              <a:rPr lang="en-US" b="0" i="0" dirty="0">
                <a:effectLst/>
                <a:highlight>
                  <a:srgbClr val="FFFFFF"/>
                </a:highlight>
                <a:latin typeface="-apple-system"/>
              </a:rPr>
              <a:t>" </a:t>
            </a:r>
          </a:p>
          <a:p>
            <a:r>
              <a:rPr lang="en-US" dirty="0">
                <a:highlight>
                  <a:srgbClr val="FFFFFF"/>
                </a:highlight>
                <a:latin typeface="-apple-system"/>
              </a:rPr>
              <a:t>It </a:t>
            </a:r>
            <a:r>
              <a:rPr lang="en-US" b="0" i="0" dirty="0">
                <a:effectLst/>
                <a:highlight>
                  <a:srgbClr val="FFFFFF"/>
                </a:highlight>
                <a:latin typeface="-apple-system"/>
              </a:rPr>
              <a:t>is a mechanism where </a:t>
            </a:r>
            <a:r>
              <a:rPr lang="en-US" b="0" i="0" dirty="0">
                <a:solidFill>
                  <a:srgbClr val="FFC000"/>
                </a:solidFill>
                <a:effectLst/>
                <a:highlight>
                  <a:srgbClr val="FFFFFF"/>
                </a:highlight>
                <a:latin typeface="-apple-system"/>
              </a:rPr>
              <a:t>each element in a sequence computes its attention score with respect to every other element </a:t>
            </a:r>
            <a:r>
              <a:rPr lang="en-US" b="0" i="0" dirty="0">
                <a:effectLst/>
                <a:highlight>
                  <a:srgbClr val="FFFFFF"/>
                </a:highlight>
                <a:latin typeface="-apple-system"/>
              </a:rPr>
              <a:t>in the same sequence, </a:t>
            </a:r>
            <a:r>
              <a:rPr lang="en-US" b="0" i="0" dirty="0">
                <a:solidFill>
                  <a:srgbClr val="00B0F0"/>
                </a:solidFill>
                <a:effectLst/>
                <a:highlight>
                  <a:srgbClr val="FFFFFF"/>
                </a:highlight>
                <a:latin typeface="-apple-system"/>
              </a:rPr>
              <a:t>including itself</a:t>
            </a:r>
            <a:r>
              <a:rPr lang="en-US" b="0" i="0" dirty="0">
                <a:effectLst/>
                <a:highlight>
                  <a:srgbClr val="FFFFFF"/>
                </a:highlight>
                <a:latin typeface="-apple-system"/>
              </a:rPr>
              <a:t>. </a:t>
            </a:r>
          </a:p>
          <a:p>
            <a:r>
              <a:rPr lang="en-US" b="0" i="0" dirty="0">
                <a:effectLst/>
                <a:highlight>
                  <a:srgbClr val="FFFFFF"/>
                </a:highlight>
                <a:latin typeface="-apple-system"/>
              </a:rPr>
              <a:t>It calculates weights for </a:t>
            </a:r>
            <a:r>
              <a:rPr lang="en-US" b="0" i="0" dirty="0">
                <a:solidFill>
                  <a:srgbClr val="FF0000"/>
                </a:solidFill>
                <a:effectLst/>
                <a:highlight>
                  <a:srgbClr val="FFFFFF"/>
                </a:highlight>
                <a:latin typeface="-apple-system"/>
              </a:rPr>
              <a:t>every word in a sentence </a:t>
            </a:r>
            <a:r>
              <a:rPr lang="en-US" b="0" i="0" dirty="0">
                <a:effectLst/>
                <a:highlight>
                  <a:srgbClr val="FFFFFF"/>
                </a:highlight>
                <a:latin typeface="-apple-system"/>
              </a:rPr>
              <a:t>as they relate to every other word in the sentence, so the model can predict words which are </a:t>
            </a:r>
            <a:r>
              <a:rPr lang="en-US" b="0" i="0" dirty="0">
                <a:solidFill>
                  <a:srgbClr val="FF0000"/>
                </a:solidFill>
                <a:effectLst/>
                <a:highlight>
                  <a:srgbClr val="FFFFFF"/>
                </a:highlight>
                <a:latin typeface="-apple-system"/>
              </a:rPr>
              <a:t>likely to be used in sequence</a:t>
            </a:r>
            <a:r>
              <a:rPr lang="en-US" b="0" i="0" dirty="0">
                <a:effectLst/>
                <a:highlight>
                  <a:srgbClr val="FFFFFF"/>
                </a:highlight>
                <a:latin typeface="-apple-system"/>
              </a:rPr>
              <a:t>. </a:t>
            </a:r>
          </a:p>
          <a:p>
            <a:r>
              <a:rPr lang="en-US" b="0" i="0" dirty="0">
                <a:effectLst/>
                <a:highlight>
                  <a:srgbClr val="FFFFFF"/>
                </a:highlight>
                <a:latin typeface="-apple-system"/>
              </a:rPr>
              <a:t>The self-attention mechanism </a:t>
            </a:r>
            <a:r>
              <a:rPr lang="en-US" b="0" i="0" dirty="0">
                <a:solidFill>
                  <a:srgbClr val="FF0000"/>
                </a:solidFill>
                <a:effectLst/>
                <a:highlight>
                  <a:srgbClr val="FFFFFF"/>
                </a:highlight>
                <a:latin typeface="-apple-system"/>
              </a:rPr>
              <a:t>allows each word to attend to every other word in the sequence in parallel</a:t>
            </a:r>
            <a:r>
              <a:rPr lang="en-US" b="0" i="0" dirty="0">
                <a:effectLst/>
                <a:highlight>
                  <a:srgbClr val="FFFFFF"/>
                </a:highlight>
                <a:latin typeface="-apple-system"/>
              </a:rPr>
              <a:t>, weighing their importance for the current token. </a:t>
            </a:r>
          </a:p>
          <a:p>
            <a:r>
              <a:rPr lang="en-US" b="0" i="0" dirty="0">
                <a:effectLst/>
                <a:highlight>
                  <a:srgbClr val="FFFFFF"/>
                </a:highlight>
                <a:latin typeface="-apple-system"/>
              </a:rPr>
              <a:t>Models can “</a:t>
            </a:r>
            <a:r>
              <a:rPr lang="en-US" b="0" i="0" dirty="0">
                <a:solidFill>
                  <a:srgbClr val="00B0F0"/>
                </a:solidFill>
                <a:effectLst/>
                <a:highlight>
                  <a:srgbClr val="FFFFFF"/>
                </a:highlight>
                <a:latin typeface="-apple-system"/>
              </a:rPr>
              <a:t>learn</a:t>
            </a:r>
            <a:r>
              <a:rPr lang="en-US" b="0" i="0" dirty="0">
                <a:effectLst/>
                <a:highlight>
                  <a:srgbClr val="FFFFFF"/>
                </a:highlight>
                <a:latin typeface="-apple-system"/>
              </a:rPr>
              <a:t>” the rules of grammar, based on statistical probabilities of how words are typically used in language.</a:t>
            </a:r>
            <a:endParaRPr lang="en-US" dirty="0"/>
          </a:p>
        </p:txBody>
      </p:sp>
      <p:sp>
        <p:nvSpPr>
          <p:cNvPr id="3" name="Date Placeholder 2">
            <a:extLst>
              <a:ext uri="{FF2B5EF4-FFF2-40B4-BE49-F238E27FC236}">
                <a16:creationId xmlns:a16="http://schemas.microsoft.com/office/drawing/2014/main" id="{9B54B90A-C466-25F8-CC59-0B411EFFEDE2}"/>
              </a:ext>
            </a:extLst>
          </p:cNvPr>
          <p:cNvSpPr>
            <a:spLocks noGrp="1"/>
          </p:cNvSpPr>
          <p:nvPr>
            <p:ph type="dt" sz="half" idx="10"/>
          </p:nvPr>
        </p:nvSpPr>
        <p:spPr/>
        <p:txBody>
          <a:bodyPr/>
          <a:lstStyle/>
          <a:p>
            <a:fld id="{DFF3B0B9-2E65-46DE-B606-40268F1BD57F}" type="datetime1">
              <a:rPr lang="en-US" smtClean="0"/>
              <a:t>11/28/2025</a:t>
            </a:fld>
            <a:endParaRPr lang="en-US"/>
          </a:p>
        </p:txBody>
      </p:sp>
      <p:sp>
        <p:nvSpPr>
          <p:cNvPr id="4" name="Footer Placeholder 3">
            <a:extLst>
              <a:ext uri="{FF2B5EF4-FFF2-40B4-BE49-F238E27FC236}">
                <a16:creationId xmlns:a16="http://schemas.microsoft.com/office/drawing/2014/main" id="{5BFD98A4-4CBC-A789-E615-14CA41708C4E}"/>
              </a:ext>
            </a:extLst>
          </p:cNvPr>
          <p:cNvSpPr>
            <a:spLocks noGrp="1"/>
          </p:cNvSpPr>
          <p:nvPr>
            <p:ph type="ftr" sz="quarter" idx="11"/>
          </p:nvPr>
        </p:nvSpPr>
        <p:spPr/>
        <p:txBody>
          <a:bodyPr/>
          <a:lstStyle/>
          <a:p>
            <a:r>
              <a:rPr lang="en-GB"/>
              <a:t>Presented by    Dr. Noshina Tariq</a:t>
            </a:r>
            <a:endParaRPr lang="en-US" dirty="0"/>
          </a:p>
        </p:txBody>
      </p:sp>
      <p:sp>
        <p:nvSpPr>
          <p:cNvPr id="5" name="Slide Number Placeholder 4">
            <a:extLst>
              <a:ext uri="{FF2B5EF4-FFF2-40B4-BE49-F238E27FC236}">
                <a16:creationId xmlns:a16="http://schemas.microsoft.com/office/drawing/2014/main" id="{F42BFB13-3617-8127-8EB4-50596F5ED1CD}"/>
              </a:ext>
            </a:extLst>
          </p:cNvPr>
          <p:cNvSpPr>
            <a:spLocks noGrp="1"/>
          </p:cNvSpPr>
          <p:nvPr>
            <p:ph type="sldNum" sz="quarter" idx="12"/>
          </p:nvPr>
        </p:nvSpPr>
        <p:spPr/>
        <p:txBody>
          <a:bodyPr/>
          <a:lstStyle/>
          <a:p>
            <a:fld id="{B6F15528-21DE-4FAA-801E-634DDDAF4B2B}" type="slidenum">
              <a:rPr lang="en-US" smtClean="0"/>
              <a:pPr/>
              <a:t>14</a:t>
            </a:fld>
            <a:endParaRPr lang="en-US"/>
          </a:p>
        </p:txBody>
      </p:sp>
      <p:sp>
        <p:nvSpPr>
          <p:cNvPr id="6" name="Title 5">
            <a:extLst>
              <a:ext uri="{FF2B5EF4-FFF2-40B4-BE49-F238E27FC236}">
                <a16:creationId xmlns:a16="http://schemas.microsoft.com/office/drawing/2014/main" id="{F1D45E8C-676A-537E-80DC-801B0D80C38D}"/>
              </a:ext>
            </a:extLst>
          </p:cNvPr>
          <p:cNvSpPr>
            <a:spLocks noGrp="1"/>
          </p:cNvSpPr>
          <p:nvPr>
            <p:ph type="title"/>
          </p:nvPr>
        </p:nvSpPr>
        <p:spPr/>
        <p:txBody>
          <a:bodyPr/>
          <a:lstStyle/>
          <a:p>
            <a:r>
              <a:rPr lang="en-US" dirty="0"/>
              <a:t>Introduction to Transformer</a:t>
            </a:r>
          </a:p>
        </p:txBody>
      </p:sp>
    </p:spTree>
    <p:extLst>
      <p:ext uri="{BB962C8B-B14F-4D97-AF65-F5344CB8AC3E}">
        <p14:creationId xmlns:p14="http://schemas.microsoft.com/office/powerpoint/2010/main" val="3081913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D102E95-F163-EFC3-12D6-21FE3663C200}"/>
              </a:ext>
            </a:extLst>
          </p:cNvPr>
          <p:cNvSpPr>
            <a:spLocks noGrp="1"/>
          </p:cNvSpPr>
          <p:nvPr>
            <p:ph idx="1"/>
          </p:nvPr>
        </p:nvSpPr>
        <p:spPr/>
        <p:txBody>
          <a:bodyPr>
            <a:normAutofit lnSpcReduction="10000"/>
          </a:bodyPr>
          <a:lstStyle/>
          <a:p>
            <a:r>
              <a:rPr lang="en-US" dirty="0"/>
              <a:t>Most neural sequence transduction models have an </a:t>
            </a:r>
            <a:r>
              <a:rPr lang="en-US" dirty="0">
                <a:solidFill>
                  <a:srgbClr val="0070C0"/>
                </a:solidFill>
              </a:rPr>
              <a:t>encoder-decoder </a:t>
            </a:r>
            <a:r>
              <a:rPr lang="en-US" dirty="0"/>
              <a:t>structure </a:t>
            </a:r>
          </a:p>
          <a:p>
            <a:r>
              <a:rPr lang="en-US" dirty="0">
                <a:solidFill>
                  <a:srgbClr val="FF0000"/>
                </a:solidFill>
              </a:rPr>
              <a:t>Encoder</a:t>
            </a:r>
            <a:r>
              <a:rPr lang="en-US" dirty="0"/>
              <a:t> maps an input sequence of symbol representations (x</a:t>
            </a:r>
            <a:r>
              <a:rPr lang="en-US" baseline="-25000" dirty="0"/>
              <a:t>1</a:t>
            </a:r>
            <a:r>
              <a:rPr lang="en-US" dirty="0"/>
              <a:t>, ..., </a:t>
            </a:r>
            <a:r>
              <a:rPr lang="en-US" dirty="0" err="1"/>
              <a:t>x</a:t>
            </a:r>
            <a:r>
              <a:rPr lang="en-US" baseline="-25000" dirty="0" err="1"/>
              <a:t>n</a:t>
            </a:r>
            <a:r>
              <a:rPr lang="en-US" dirty="0"/>
              <a:t>) to a sequence of continuous representations z = (z1, ..., </a:t>
            </a:r>
            <a:r>
              <a:rPr lang="en-US" dirty="0" err="1"/>
              <a:t>zn</a:t>
            </a:r>
            <a:r>
              <a:rPr lang="en-US" dirty="0"/>
              <a:t>). </a:t>
            </a:r>
          </a:p>
          <a:p>
            <a:r>
              <a:rPr lang="en-US" dirty="0"/>
              <a:t>Given z, the </a:t>
            </a:r>
            <a:r>
              <a:rPr lang="en-US" dirty="0">
                <a:solidFill>
                  <a:srgbClr val="FF0000"/>
                </a:solidFill>
              </a:rPr>
              <a:t>decoder</a:t>
            </a:r>
            <a:r>
              <a:rPr lang="en-US" dirty="0"/>
              <a:t> then generates an output sequence (y1, ..., </a:t>
            </a:r>
            <a:r>
              <a:rPr lang="en-US" dirty="0" err="1"/>
              <a:t>ym</a:t>
            </a:r>
            <a:r>
              <a:rPr lang="en-US" dirty="0"/>
              <a:t>) of symbols one element at a time. </a:t>
            </a:r>
          </a:p>
          <a:p>
            <a:r>
              <a:rPr lang="en-US" dirty="0"/>
              <a:t>At each step the model is </a:t>
            </a:r>
            <a:r>
              <a:rPr lang="en-US" b="1" dirty="0"/>
              <a:t>auto-regressive</a:t>
            </a:r>
            <a:r>
              <a:rPr lang="en-US" dirty="0"/>
              <a:t>, consuming the </a:t>
            </a:r>
            <a:r>
              <a:rPr lang="en-US" dirty="0">
                <a:solidFill>
                  <a:srgbClr val="0F22B1"/>
                </a:solidFill>
              </a:rPr>
              <a:t>previously generated symbols </a:t>
            </a:r>
            <a:r>
              <a:rPr lang="en-US" dirty="0"/>
              <a:t>as additional input when </a:t>
            </a:r>
            <a:r>
              <a:rPr lang="en-US" dirty="0">
                <a:solidFill>
                  <a:srgbClr val="0F22B1"/>
                </a:solidFill>
              </a:rPr>
              <a:t>generating the next</a:t>
            </a:r>
            <a:r>
              <a:rPr lang="en-US" dirty="0"/>
              <a:t>.</a:t>
            </a:r>
          </a:p>
        </p:txBody>
      </p:sp>
      <p:sp>
        <p:nvSpPr>
          <p:cNvPr id="3" name="Date Placeholder 2">
            <a:extLst>
              <a:ext uri="{FF2B5EF4-FFF2-40B4-BE49-F238E27FC236}">
                <a16:creationId xmlns:a16="http://schemas.microsoft.com/office/drawing/2014/main" id="{EE6511B0-493F-E628-0A8C-41DF2BF05C87}"/>
              </a:ext>
            </a:extLst>
          </p:cNvPr>
          <p:cNvSpPr>
            <a:spLocks noGrp="1"/>
          </p:cNvSpPr>
          <p:nvPr>
            <p:ph type="dt" sz="half" idx="10"/>
          </p:nvPr>
        </p:nvSpPr>
        <p:spPr/>
        <p:txBody>
          <a:bodyPr/>
          <a:lstStyle/>
          <a:p>
            <a:fld id="{8469AD25-E317-4810-87EA-44E016A9DDA4}" type="datetime1">
              <a:rPr lang="en-US" smtClean="0"/>
              <a:t>11/28/2025</a:t>
            </a:fld>
            <a:endParaRPr lang="en-US"/>
          </a:p>
        </p:txBody>
      </p:sp>
      <p:sp>
        <p:nvSpPr>
          <p:cNvPr id="4" name="Footer Placeholder 3">
            <a:extLst>
              <a:ext uri="{FF2B5EF4-FFF2-40B4-BE49-F238E27FC236}">
                <a16:creationId xmlns:a16="http://schemas.microsoft.com/office/drawing/2014/main" id="{C11864C1-F6C0-57C8-141D-9E38CADE91CF}"/>
              </a:ext>
            </a:extLst>
          </p:cNvPr>
          <p:cNvSpPr>
            <a:spLocks noGrp="1"/>
          </p:cNvSpPr>
          <p:nvPr>
            <p:ph type="ftr" sz="quarter" idx="11"/>
          </p:nvPr>
        </p:nvSpPr>
        <p:spPr/>
        <p:txBody>
          <a:bodyPr/>
          <a:lstStyle/>
          <a:p>
            <a:r>
              <a:rPr lang="en-GB"/>
              <a:t>Presented by    Dr. Noshina Tariq</a:t>
            </a:r>
            <a:endParaRPr lang="en-US" dirty="0"/>
          </a:p>
        </p:txBody>
      </p:sp>
      <p:sp>
        <p:nvSpPr>
          <p:cNvPr id="5" name="Slide Number Placeholder 4">
            <a:extLst>
              <a:ext uri="{FF2B5EF4-FFF2-40B4-BE49-F238E27FC236}">
                <a16:creationId xmlns:a16="http://schemas.microsoft.com/office/drawing/2014/main" id="{50D23ADE-0434-16C7-79BD-C14B7FD3F648}"/>
              </a:ext>
            </a:extLst>
          </p:cNvPr>
          <p:cNvSpPr>
            <a:spLocks noGrp="1"/>
          </p:cNvSpPr>
          <p:nvPr>
            <p:ph type="sldNum" sz="quarter" idx="12"/>
          </p:nvPr>
        </p:nvSpPr>
        <p:spPr/>
        <p:txBody>
          <a:bodyPr/>
          <a:lstStyle/>
          <a:p>
            <a:fld id="{B6F15528-21DE-4FAA-801E-634DDDAF4B2B}" type="slidenum">
              <a:rPr lang="en-US" smtClean="0"/>
              <a:pPr/>
              <a:t>15</a:t>
            </a:fld>
            <a:endParaRPr lang="en-US"/>
          </a:p>
        </p:txBody>
      </p:sp>
      <p:sp>
        <p:nvSpPr>
          <p:cNvPr id="6" name="Title 5">
            <a:extLst>
              <a:ext uri="{FF2B5EF4-FFF2-40B4-BE49-F238E27FC236}">
                <a16:creationId xmlns:a16="http://schemas.microsoft.com/office/drawing/2014/main" id="{64E75BD4-FF2E-A72C-4452-3D3AE25E19F0}"/>
              </a:ext>
            </a:extLst>
          </p:cNvPr>
          <p:cNvSpPr>
            <a:spLocks noGrp="1"/>
          </p:cNvSpPr>
          <p:nvPr>
            <p:ph type="title"/>
          </p:nvPr>
        </p:nvSpPr>
        <p:spPr/>
        <p:txBody>
          <a:bodyPr/>
          <a:lstStyle/>
          <a:p>
            <a:r>
              <a:rPr lang="en-US" dirty="0"/>
              <a:t>Transformer Model Architecture</a:t>
            </a:r>
          </a:p>
        </p:txBody>
      </p:sp>
    </p:spTree>
    <p:extLst>
      <p:ext uri="{BB962C8B-B14F-4D97-AF65-F5344CB8AC3E}">
        <p14:creationId xmlns:p14="http://schemas.microsoft.com/office/powerpoint/2010/main" val="2439134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7BA68D-9492-CE5F-1AC0-1594A53DA876}"/>
              </a:ext>
            </a:extLst>
          </p:cNvPr>
          <p:cNvSpPr>
            <a:spLocks noGrp="1"/>
          </p:cNvSpPr>
          <p:nvPr>
            <p:ph idx="1"/>
          </p:nvPr>
        </p:nvSpPr>
        <p:spPr>
          <a:xfrm>
            <a:off x="609600" y="1600201"/>
            <a:ext cx="5105400" cy="4525963"/>
          </a:xfrm>
        </p:spPr>
        <p:txBody>
          <a:bodyPr/>
          <a:lstStyle/>
          <a:p>
            <a:r>
              <a:rPr lang="en-US" dirty="0">
                <a:solidFill>
                  <a:srgbClr val="00B0F0"/>
                </a:solidFill>
              </a:rPr>
              <a:t>“The animal didn't cross the street because </a:t>
            </a:r>
            <a:r>
              <a:rPr lang="en-US" b="1" dirty="0">
                <a:solidFill>
                  <a:srgbClr val="FFC000"/>
                </a:solidFill>
              </a:rPr>
              <a:t>it</a:t>
            </a:r>
            <a:r>
              <a:rPr lang="en-US" dirty="0">
                <a:solidFill>
                  <a:srgbClr val="00B0F0"/>
                </a:solidFill>
              </a:rPr>
              <a:t> was too tired</a:t>
            </a:r>
            <a:r>
              <a:rPr lang="en-US" dirty="0"/>
              <a:t>”</a:t>
            </a:r>
          </a:p>
          <a:p>
            <a:r>
              <a:rPr lang="en-US" b="0" i="0" dirty="0">
                <a:solidFill>
                  <a:srgbClr val="222222"/>
                </a:solidFill>
                <a:effectLst/>
                <a:highlight>
                  <a:srgbClr val="FFFFFF"/>
                </a:highlight>
                <a:latin typeface="Helvetica" panose="020B0604020202020204" pitchFamily="34" charset="0"/>
              </a:rPr>
              <a:t>What does “it” in this sentence refer to?</a:t>
            </a:r>
          </a:p>
          <a:p>
            <a:r>
              <a:rPr lang="en-US" b="0" i="0" dirty="0">
                <a:solidFill>
                  <a:srgbClr val="222222"/>
                </a:solidFill>
                <a:effectLst/>
                <a:highlight>
                  <a:srgbClr val="FFFFFF"/>
                </a:highlight>
                <a:latin typeface="Helvetica" panose="020B0604020202020204" pitchFamily="34" charset="0"/>
              </a:rPr>
              <a:t>When the model is processing the word “</a:t>
            </a:r>
            <a:r>
              <a:rPr lang="en-US" b="1" i="0" dirty="0">
                <a:solidFill>
                  <a:srgbClr val="222222"/>
                </a:solidFill>
                <a:effectLst/>
                <a:highlight>
                  <a:srgbClr val="FFFFFF"/>
                </a:highlight>
                <a:latin typeface="Helvetica" panose="020B0604020202020204" pitchFamily="34" charset="0"/>
              </a:rPr>
              <a:t>it</a:t>
            </a:r>
            <a:r>
              <a:rPr lang="en-US" b="0" i="0" dirty="0">
                <a:solidFill>
                  <a:srgbClr val="222222"/>
                </a:solidFill>
                <a:effectLst/>
                <a:highlight>
                  <a:srgbClr val="FFFFFF"/>
                </a:highlight>
                <a:latin typeface="Helvetica" panose="020B0604020202020204" pitchFamily="34" charset="0"/>
              </a:rPr>
              <a:t>”, </a:t>
            </a:r>
            <a:r>
              <a:rPr lang="en-US" b="0" i="0" dirty="0">
                <a:solidFill>
                  <a:srgbClr val="FF0000"/>
                </a:solidFill>
                <a:effectLst/>
                <a:highlight>
                  <a:srgbClr val="FFFFFF"/>
                </a:highlight>
                <a:latin typeface="Helvetica" panose="020B0604020202020204" pitchFamily="34" charset="0"/>
              </a:rPr>
              <a:t>self-attention</a:t>
            </a:r>
            <a:r>
              <a:rPr lang="en-US" b="0" i="0" dirty="0">
                <a:solidFill>
                  <a:srgbClr val="222222"/>
                </a:solidFill>
                <a:effectLst/>
                <a:highlight>
                  <a:srgbClr val="FFFFFF"/>
                </a:highlight>
                <a:latin typeface="Helvetica" panose="020B0604020202020204" pitchFamily="34" charset="0"/>
              </a:rPr>
              <a:t> allows it to associate </a:t>
            </a:r>
            <a:r>
              <a:rPr lang="en-US" b="0" i="0" dirty="0">
                <a:solidFill>
                  <a:srgbClr val="FFC000"/>
                </a:solidFill>
                <a:effectLst/>
                <a:highlight>
                  <a:srgbClr val="FFFFFF"/>
                </a:highlight>
                <a:latin typeface="Helvetica" panose="020B0604020202020204" pitchFamily="34" charset="0"/>
              </a:rPr>
              <a:t>“it” with “animal</a:t>
            </a:r>
            <a:r>
              <a:rPr lang="en-US" b="0" i="0" dirty="0">
                <a:solidFill>
                  <a:srgbClr val="222222"/>
                </a:solidFill>
                <a:effectLst/>
                <a:highlight>
                  <a:srgbClr val="FFFFFF"/>
                </a:highlight>
                <a:latin typeface="Helvetica" panose="020B0604020202020204" pitchFamily="34" charset="0"/>
              </a:rPr>
              <a:t>”.</a:t>
            </a:r>
            <a:endParaRPr lang="en-US" dirty="0"/>
          </a:p>
        </p:txBody>
      </p:sp>
      <p:sp>
        <p:nvSpPr>
          <p:cNvPr id="3" name="Date Placeholder 2">
            <a:extLst>
              <a:ext uri="{FF2B5EF4-FFF2-40B4-BE49-F238E27FC236}">
                <a16:creationId xmlns:a16="http://schemas.microsoft.com/office/drawing/2014/main" id="{22B48377-D461-BB7E-3201-8B7C6C97E5C7}"/>
              </a:ext>
            </a:extLst>
          </p:cNvPr>
          <p:cNvSpPr>
            <a:spLocks noGrp="1"/>
          </p:cNvSpPr>
          <p:nvPr>
            <p:ph type="dt" sz="half" idx="10"/>
          </p:nvPr>
        </p:nvSpPr>
        <p:spPr/>
        <p:txBody>
          <a:bodyPr/>
          <a:lstStyle/>
          <a:p>
            <a:fld id="{CDF63877-3056-46FC-BA93-647E908C8F51}" type="datetime1">
              <a:rPr lang="en-US" smtClean="0"/>
              <a:t>11/28/2025</a:t>
            </a:fld>
            <a:endParaRPr lang="en-US"/>
          </a:p>
        </p:txBody>
      </p:sp>
      <p:sp>
        <p:nvSpPr>
          <p:cNvPr id="4" name="Footer Placeholder 3">
            <a:extLst>
              <a:ext uri="{FF2B5EF4-FFF2-40B4-BE49-F238E27FC236}">
                <a16:creationId xmlns:a16="http://schemas.microsoft.com/office/drawing/2014/main" id="{737BD43C-BA1F-3DF1-D5D1-75BCA7EB4739}"/>
              </a:ext>
            </a:extLst>
          </p:cNvPr>
          <p:cNvSpPr>
            <a:spLocks noGrp="1"/>
          </p:cNvSpPr>
          <p:nvPr>
            <p:ph type="ftr" sz="quarter" idx="11"/>
          </p:nvPr>
        </p:nvSpPr>
        <p:spPr/>
        <p:txBody>
          <a:bodyPr/>
          <a:lstStyle/>
          <a:p>
            <a:r>
              <a:rPr lang="en-GB"/>
              <a:t>Presented by    Dr. Noshina Tariq</a:t>
            </a:r>
            <a:endParaRPr lang="en-US" dirty="0"/>
          </a:p>
        </p:txBody>
      </p:sp>
      <p:sp>
        <p:nvSpPr>
          <p:cNvPr id="5" name="Slide Number Placeholder 4">
            <a:extLst>
              <a:ext uri="{FF2B5EF4-FFF2-40B4-BE49-F238E27FC236}">
                <a16:creationId xmlns:a16="http://schemas.microsoft.com/office/drawing/2014/main" id="{A592A7D1-047A-595C-25CE-443051170139}"/>
              </a:ext>
            </a:extLst>
          </p:cNvPr>
          <p:cNvSpPr>
            <a:spLocks noGrp="1"/>
          </p:cNvSpPr>
          <p:nvPr>
            <p:ph type="sldNum" sz="quarter" idx="12"/>
          </p:nvPr>
        </p:nvSpPr>
        <p:spPr/>
        <p:txBody>
          <a:bodyPr/>
          <a:lstStyle/>
          <a:p>
            <a:fld id="{B6F15528-21DE-4FAA-801E-634DDDAF4B2B}" type="slidenum">
              <a:rPr lang="en-US" smtClean="0"/>
              <a:pPr/>
              <a:t>16</a:t>
            </a:fld>
            <a:endParaRPr lang="en-US"/>
          </a:p>
        </p:txBody>
      </p:sp>
      <p:sp>
        <p:nvSpPr>
          <p:cNvPr id="6" name="Title 5">
            <a:extLst>
              <a:ext uri="{FF2B5EF4-FFF2-40B4-BE49-F238E27FC236}">
                <a16:creationId xmlns:a16="http://schemas.microsoft.com/office/drawing/2014/main" id="{0AA26750-9747-F2F8-EBE3-532E97B24F84}"/>
              </a:ext>
            </a:extLst>
          </p:cNvPr>
          <p:cNvSpPr>
            <a:spLocks noGrp="1"/>
          </p:cNvSpPr>
          <p:nvPr>
            <p:ph type="title"/>
          </p:nvPr>
        </p:nvSpPr>
        <p:spPr/>
        <p:txBody>
          <a:bodyPr/>
          <a:lstStyle/>
          <a:p>
            <a:r>
              <a:rPr lang="en-US" dirty="0"/>
              <a:t>Attention Mechanism</a:t>
            </a:r>
          </a:p>
        </p:txBody>
      </p:sp>
      <p:pic>
        <p:nvPicPr>
          <p:cNvPr id="2051" name="Picture 3">
            <a:extLst>
              <a:ext uri="{FF2B5EF4-FFF2-40B4-BE49-F238E27FC236}">
                <a16:creationId xmlns:a16="http://schemas.microsoft.com/office/drawing/2014/main" id="{193F80BD-D821-78A5-813F-5CE9E03B4F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126" y="1600201"/>
            <a:ext cx="5105400" cy="4825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8611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B519E8-8230-8DF4-BFB6-FAE24686286D}"/>
              </a:ext>
            </a:extLst>
          </p:cNvPr>
          <p:cNvSpPr>
            <a:spLocks noGrp="1"/>
          </p:cNvSpPr>
          <p:nvPr>
            <p:ph idx="1"/>
          </p:nvPr>
        </p:nvSpPr>
        <p:spPr>
          <a:xfrm>
            <a:off x="609600" y="1600201"/>
            <a:ext cx="5715000" cy="4525963"/>
          </a:xfrm>
        </p:spPr>
        <p:txBody>
          <a:bodyPr/>
          <a:lstStyle/>
          <a:p>
            <a:r>
              <a:rPr lang="en-US" dirty="0"/>
              <a:t>The Transformer contains the following component:</a:t>
            </a:r>
          </a:p>
          <a:p>
            <a:pPr lvl="1"/>
            <a:r>
              <a:rPr lang="en-US" dirty="0">
                <a:solidFill>
                  <a:srgbClr val="00B050"/>
                </a:solidFill>
              </a:rPr>
              <a:t>Encoder</a:t>
            </a:r>
          </a:p>
          <a:p>
            <a:pPr lvl="1"/>
            <a:r>
              <a:rPr lang="en-US" dirty="0">
                <a:solidFill>
                  <a:srgbClr val="00B050"/>
                </a:solidFill>
              </a:rPr>
              <a:t>Decoder</a:t>
            </a:r>
          </a:p>
          <a:p>
            <a:r>
              <a:rPr lang="en-US" dirty="0"/>
              <a:t>Consists of </a:t>
            </a:r>
          </a:p>
          <a:p>
            <a:pPr lvl="1"/>
            <a:r>
              <a:rPr lang="en-US" dirty="0"/>
              <a:t>Stacked self-attention </a:t>
            </a:r>
          </a:p>
          <a:p>
            <a:pPr lvl="1"/>
            <a:r>
              <a:rPr lang="en-US" dirty="0"/>
              <a:t>Fully connected layers</a:t>
            </a:r>
          </a:p>
          <a:p>
            <a:endParaRPr lang="en-US" dirty="0"/>
          </a:p>
        </p:txBody>
      </p:sp>
      <p:sp>
        <p:nvSpPr>
          <p:cNvPr id="3" name="Date Placeholder 2">
            <a:extLst>
              <a:ext uri="{FF2B5EF4-FFF2-40B4-BE49-F238E27FC236}">
                <a16:creationId xmlns:a16="http://schemas.microsoft.com/office/drawing/2014/main" id="{F3861617-154A-5AB9-CBEE-8A57D4719AF4}"/>
              </a:ext>
            </a:extLst>
          </p:cNvPr>
          <p:cNvSpPr>
            <a:spLocks noGrp="1"/>
          </p:cNvSpPr>
          <p:nvPr>
            <p:ph type="dt" sz="half" idx="10"/>
          </p:nvPr>
        </p:nvSpPr>
        <p:spPr/>
        <p:txBody>
          <a:bodyPr/>
          <a:lstStyle/>
          <a:p>
            <a:fld id="{8B8832D2-1361-4BDE-9F19-24E6044D816F}" type="datetime1">
              <a:rPr lang="en-US" smtClean="0"/>
              <a:t>11/28/2025</a:t>
            </a:fld>
            <a:endParaRPr lang="en-US"/>
          </a:p>
        </p:txBody>
      </p:sp>
      <p:sp>
        <p:nvSpPr>
          <p:cNvPr id="4" name="Footer Placeholder 3">
            <a:extLst>
              <a:ext uri="{FF2B5EF4-FFF2-40B4-BE49-F238E27FC236}">
                <a16:creationId xmlns:a16="http://schemas.microsoft.com/office/drawing/2014/main" id="{17A07791-AA4C-1528-366A-318FB7243BA3}"/>
              </a:ext>
            </a:extLst>
          </p:cNvPr>
          <p:cNvSpPr>
            <a:spLocks noGrp="1"/>
          </p:cNvSpPr>
          <p:nvPr>
            <p:ph type="ftr" sz="quarter" idx="11"/>
          </p:nvPr>
        </p:nvSpPr>
        <p:spPr/>
        <p:txBody>
          <a:bodyPr/>
          <a:lstStyle/>
          <a:p>
            <a:r>
              <a:rPr lang="en-GB"/>
              <a:t>Presented by    Dr. Noshina Tariq</a:t>
            </a:r>
            <a:endParaRPr lang="en-US" dirty="0"/>
          </a:p>
        </p:txBody>
      </p:sp>
      <p:sp>
        <p:nvSpPr>
          <p:cNvPr id="5" name="Slide Number Placeholder 4">
            <a:extLst>
              <a:ext uri="{FF2B5EF4-FFF2-40B4-BE49-F238E27FC236}">
                <a16:creationId xmlns:a16="http://schemas.microsoft.com/office/drawing/2014/main" id="{B1C17681-6EA0-DCFA-2A14-1DB86CD1551D}"/>
              </a:ext>
            </a:extLst>
          </p:cNvPr>
          <p:cNvSpPr>
            <a:spLocks noGrp="1"/>
          </p:cNvSpPr>
          <p:nvPr>
            <p:ph type="sldNum" sz="quarter" idx="12"/>
          </p:nvPr>
        </p:nvSpPr>
        <p:spPr/>
        <p:txBody>
          <a:bodyPr/>
          <a:lstStyle/>
          <a:p>
            <a:fld id="{B6F15528-21DE-4FAA-801E-634DDDAF4B2B}" type="slidenum">
              <a:rPr lang="en-US" smtClean="0"/>
              <a:pPr/>
              <a:t>17</a:t>
            </a:fld>
            <a:endParaRPr lang="en-US"/>
          </a:p>
        </p:txBody>
      </p:sp>
      <p:sp>
        <p:nvSpPr>
          <p:cNvPr id="6" name="Title 5">
            <a:extLst>
              <a:ext uri="{FF2B5EF4-FFF2-40B4-BE49-F238E27FC236}">
                <a16:creationId xmlns:a16="http://schemas.microsoft.com/office/drawing/2014/main" id="{D4A62B8B-15A4-5108-4A9D-B43CE137B8CA}"/>
              </a:ext>
            </a:extLst>
          </p:cNvPr>
          <p:cNvSpPr>
            <a:spLocks noGrp="1"/>
          </p:cNvSpPr>
          <p:nvPr>
            <p:ph type="title"/>
          </p:nvPr>
        </p:nvSpPr>
        <p:spPr>
          <a:xfrm>
            <a:off x="609600" y="609601"/>
            <a:ext cx="7162800" cy="838200"/>
          </a:xfrm>
        </p:spPr>
        <p:txBody>
          <a:bodyPr/>
          <a:lstStyle/>
          <a:p>
            <a:r>
              <a:rPr lang="en-US" dirty="0"/>
              <a:t>Transformer Model Architecture</a:t>
            </a:r>
          </a:p>
        </p:txBody>
      </p:sp>
      <p:pic>
        <p:nvPicPr>
          <p:cNvPr id="1026" name="Picture 2">
            <a:extLst>
              <a:ext uri="{FF2B5EF4-FFF2-40B4-BE49-F238E27FC236}">
                <a16:creationId xmlns:a16="http://schemas.microsoft.com/office/drawing/2014/main" id="{1B9E7BA1-B187-886F-2345-800DBE11A96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18400" y="269596"/>
            <a:ext cx="4419600" cy="622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6607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AC22F1B-01D4-EA85-8EBD-A962BE0CCF63}"/>
              </a:ext>
            </a:extLst>
          </p:cNvPr>
          <p:cNvSpPr>
            <a:spLocks noGrp="1"/>
          </p:cNvSpPr>
          <p:nvPr>
            <p:ph type="dt" sz="half" idx="10"/>
          </p:nvPr>
        </p:nvSpPr>
        <p:spPr/>
        <p:txBody>
          <a:bodyPr/>
          <a:lstStyle/>
          <a:p>
            <a:fld id="{C6A78EB4-65FE-4316-98F9-4C3CE9782449}" type="datetime1">
              <a:rPr lang="en-US" smtClean="0"/>
              <a:t>11/28/2025</a:t>
            </a:fld>
            <a:endParaRPr lang="en-US"/>
          </a:p>
        </p:txBody>
      </p:sp>
      <p:sp>
        <p:nvSpPr>
          <p:cNvPr id="4" name="Footer Placeholder 3">
            <a:extLst>
              <a:ext uri="{FF2B5EF4-FFF2-40B4-BE49-F238E27FC236}">
                <a16:creationId xmlns:a16="http://schemas.microsoft.com/office/drawing/2014/main" id="{209E8266-3CFF-12C4-A8BF-10B8A5E9B7E9}"/>
              </a:ext>
            </a:extLst>
          </p:cNvPr>
          <p:cNvSpPr>
            <a:spLocks noGrp="1"/>
          </p:cNvSpPr>
          <p:nvPr>
            <p:ph type="ftr" sz="quarter" idx="11"/>
          </p:nvPr>
        </p:nvSpPr>
        <p:spPr/>
        <p:txBody>
          <a:bodyPr/>
          <a:lstStyle/>
          <a:p>
            <a:r>
              <a:rPr lang="en-GB"/>
              <a:t>Presented by    Dr. Noshina Tariq</a:t>
            </a:r>
            <a:endParaRPr lang="en-US" dirty="0"/>
          </a:p>
        </p:txBody>
      </p:sp>
      <p:sp>
        <p:nvSpPr>
          <p:cNvPr id="5" name="Slide Number Placeholder 4">
            <a:extLst>
              <a:ext uri="{FF2B5EF4-FFF2-40B4-BE49-F238E27FC236}">
                <a16:creationId xmlns:a16="http://schemas.microsoft.com/office/drawing/2014/main" id="{55B57E5B-5705-AAEC-00EA-6AE6DC7D2295}"/>
              </a:ext>
            </a:extLst>
          </p:cNvPr>
          <p:cNvSpPr>
            <a:spLocks noGrp="1"/>
          </p:cNvSpPr>
          <p:nvPr>
            <p:ph type="sldNum" sz="quarter" idx="12"/>
          </p:nvPr>
        </p:nvSpPr>
        <p:spPr/>
        <p:txBody>
          <a:bodyPr/>
          <a:lstStyle/>
          <a:p>
            <a:fld id="{B6F15528-21DE-4FAA-801E-634DDDAF4B2B}" type="slidenum">
              <a:rPr lang="en-US" smtClean="0"/>
              <a:pPr/>
              <a:t>18</a:t>
            </a:fld>
            <a:endParaRPr lang="en-US"/>
          </a:p>
        </p:txBody>
      </p:sp>
      <p:sp>
        <p:nvSpPr>
          <p:cNvPr id="6" name="Title 5">
            <a:extLst>
              <a:ext uri="{FF2B5EF4-FFF2-40B4-BE49-F238E27FC236}">
                <a16:creationId xmlns:a16="http://schemas.microsoft.com/office/drawing/2014/main" id="{9D6597AC-EA77-1F35-7AA5-81C224DDFEF3}"/>
              </a:ext>
            </a:extLst>
          </p:cNvPr>
          <p:cNvSpPr>
            <a:spLocks noGrp="1"/>
          </p:cNvSpPr>
          <p:nvPr>
            <p:ph type="title"/>
          </p:nvPr>
        </p:nvSpPr>
        <p:spPr/>
        <p:txBody>
          <a:bodyPr/>
          <a:lstStyle/>
          <a:p>
            <a:r>
              <a:rPr lang="en-US" dirty="0"/>
              <a:t>Transformer Model Architecture</a:t>
            </a:r>
          </a:p>
        </p:txBody>
      </p:sp>
      <p:pic>
        <p:nvPicPr>
          <p:cNvPr id="5122" name="Picture 2">
            <a:extLst>
              <a:ext uri="{FF2B5EF4-FFF2-40B4-BE49-F238E27FC236}">
                <a16:creationId xmlns:a16="http://schemas.microsoft.com/office/drawing/2014/main" id="{8409EB8E-2DDD-E950-FD75-BA73EF49489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1468017"/>
            <a:ext cx="7620000" cy="496388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B0A63C7-E704-DBCF-605F-76DB42F8FE75}"/>
              </a:ext>
            </a:extLst>
          </p:cNvPr>
          <p:cNvSpPr txBox="1"/>
          <p:nvPr/>
        </p:nvSpPr>
        <p:spPr>
          <a:xfrm>
            <a:off x="9220200" y="6049348"/>
            <a:ext cx="2514600" cy="369332"/>
          </a:xfrm>
          <a:prstGeom prst="rect">
            <a:avLst/>
          </a:prstGeom>
          <a:noFill/>
        </p:spPr>
        <p:txBody>
          <a:bodyPr wrap="square" rtlCol="0">
            <a:spAutoFit/>
          </a:bodyPr>
          <a:lstStyle/>
          <a:p>
            <a:r>
              <a:rPr lang="en-US" dirty="0">
                <a:solidFill>
                  <a:srgbClr val="FF0000"/>
                </a:solidFill>
              </a:rPr>
              <a:t>towardsdatascience.com</a:t>
            </a:r>
          </a:p>
        </p:txBody>
      </p:sp>
    </p:spTree>
    <p:extLst>
      <p:ext uri="{BB962C8B-B14F-4D97-AF65-F5344CB8AC3E}">
        <p14:creationId xmlns:p14="http://schemas.microsoft.com/office/powerpoint/2010/main" val="4042592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ECCA4E-FD29-A041-37A3-CC5E0476A900}"/>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57E8D5A9-FAF3-C9A7-6F19-8BD2A4A80A9C}"/>
              </a:ext>
            </a:extLst>
          </p:cNvPr>
          <p:cNvSpPr>
            <a:spLocks noGrp="1"/>
          </p:cNvSpPr>
          <p:nvPr>
            <p:ph type="dt" sz="half" idx="10"/>
          </p:nvPr>
        </p:nvSpPr>
        <p:spPr/>
        <p:txBody>
          <a:bodyPr/>
          <a:lstStyle/>
          <a:p>
            <a:fld id="{C9BF0FF6-8D93-4B0E-B8F1-C353F9517CBB}" type="datetime1">
              <a:rPr lang="en-US" smtClean="0"/>
              <a:t>11/28/2025</a:t>
            </a:fld>
            <a:endParaRPr lang="en-US"/>
          </a:p>
        </p:txBody>
      </p:sp>
      <p:sp>
        <p:nvSpPr>
          <p:cNvPr id="4" name="Footer Placeholder 3">
            <a:extLst>
              <a:ext uri="{FF2B5EF4-FFF2-40B4-BE49-F238E27FC236}">
                <a16:creationId xmlns:a16="http://schemas.microsoft.com/office/drawing/2014/main" id="{B21DE83C-9F43-CC8A-C0C9-63ED78C5F4AF}"/>
              </a:ext>
            </a:extLst>
          </p:cNvPr>
          <p:cNvSpPr>
            <a:spLocks noGrp="1"/>
          </p:cNvSpPr>
          <p:nvPr>
            <p:ph type="ftr" sz="quarter" idx="11"/>
          </p:nvPr>
        </p:nvSpPr>
        <p:spPr/>
        <p:txBody>
          <a:bodyPr/>
          <a:lstStyle/>
          <a:p>
            <a:r>
              <a:rPr lang="en-GB"/>
              <a:t>Presented by    Dr. Noshina Tariq</a:t>
            </a:r>
            <a:endParaRPr lang="en-US" dirty="0"/>
          </a:p>
        </p:txBody>
      </p:sp>
      <p:sp>
        <p:nvSpPr>
          <p:cNvPr id="5" name="Slide Number Placeholder 4">
            <a:extLst>
              <a:ext uri="{FF2B5EF4-FFF2-40B4-BE49-F238E27FC236}">
                <a16:creationId xmlns:a16="http://schemas.microsoft.com/office/drawing/2014/main" id="{EDCE0F2F-786A-FE0A-2794-C80B7D56D2E1}"/>
              </a:ext>
            </a:extLst>
          </p:cNvPr>
          <p:cNvSpPr>
            <a:spLocks noGrp="1"/>
          </p:cNvSpPr>
          <p:nvPr>
            <p:ph type="sldNum" sz="quarter" idx="12"/>
          </p:nvPr>
        </p:nvSpPr>
        <p:spPr/>
        <p:txBody>
          <a:bodyPr/>
          <a:lstStyle/>
          <a:p>
            <a:fld id="{B6F15528-21DE-4FAA-801E-634DDDAF4B2B}" type="slidenum">
              <a:rPr lang="en-US" smtClean="0"/>
              <a:pPr/>
              <a:t>19</a:t>
            </a:fld>
            <a:endParaRPr lang="en-US"/>
          </a:p>
        </p:txBody>
      </p:sp>
      <p:sp>
        <p:nvSpPr>
          <p:cNvPr id="6" name="Title 5">
            <a:extLst>
              <a:ext uri="{FF2B5EF4-FFF2-40B4-BE49-F238E27FC236}">
                <a16:creationId xmlns:a16="http://schemas.microsoft.com/office/drawing/2014/main" id="{EFA130F4-B4E3-A7F4-6791-21EE35A7F563}"/>
              </a:ext>
            </a:extLst>
          </p:cNvPr>
          <p:cNvSpPr>
            <a:spLocks noGrp="1"/>
          </p:cNvSpPr>
          <p:nvPr>
            <p:ph type="title"/>
          </p:nvPr>
        </p:nvSpPr>
        <p:spPr/>
        <p:txBody>
          <a:bodyPr/>
          <a:lstStyle/>
          <a:p>
            <a:r>
              <a:rPr lang="en-US" dirty="0"/>
              <a:t>Encoder</a:t>
            </a:r>
          </a:p>
        </p:txBody>
      </p:sp>
      <p:pic>
        <p:nvPicPr>
          <p:cNvPr id="8" name="Picture 7">
            <a:extLst>
              <a:ext uri="{FF2B5EF4-FFF2-40B4-BE49-F238E27FC236}">
                <a16:creationId xmlns:a16="http://schemas.microsoft.com/office/drawing/2014/main" id="{24481736-1C1F-CD6E-BF87-6B2011D904EB}"/>
              </a:ext>
            </a:extLst>
          </p:cNvPr>
          <p:cNvPicPr>
            <a:picLocks noChangeAspect="1"/>
          </p:cNvPicPr>
          <p:nvPr/>
        </p:nvPicPr>
        <p:blipFill>
          <a:blip r:embed="rId2"/>
          <a:stretch>
            <a:fillRect/>
          </a:stretch>
        </p:blipFill>
        <p:spPr>
          <a:xfrm>
            <a:off x="342900" y="1400175"/>
            <a:ext cx="11371151" cy="4010025"/>
          </a:xfrm>
          <a:prstGeom prst="rect">
            <a:avLst/>
          </a:prstGeom>
        </p:spPr>
      </p:pic>
    </p:spTree>
    <p:extLst>
      <p:ext uri="{BB962C8B-B14F-4D97-AF65-F5344CB8AC3E}">
        <p14:creationId xmlns:p14="http://schemas.microsoft.com/office/powerpoint/2010/main" val="2493009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solidFill>
                  <a:srgbClr val="00B050"/>
                </a:solidFill>
              </a:rPr>
              <a:t>Today’s Lecture</a:t>
            </a:r>
          </a:p>
          <a:p>
            <a:pPr lvl="1"/>
            <a:r>
              <a:rPr lang="en-US" dirty="0">
                <a:solidFill>
                  <a:srgbClr val="00B050"/>
                </a:solidFill>
                <a:ea typeface="SimSun" panose="02010600030101010101" pitchFamily="2" charset="-122"/>
              </a:rPr>
              <a:t>Attention is All you Need (Transformers)</a:t>
            </a:r>
          </a:p>
          <a:p>
            <a:pPr lvl="1"/>
            <a:endParaRPr lang="en-US" dirty="0">
              <a:solidFill>
                <a:srgbClr val="00B050"/>
              </a:solidFill>
            </a:endParaRPr>
          </a:p>
        </p:txBody>
      </p:sp>
      <p:sp>
        <p:nvSpPr>
          <p:cNvPr id="3" name="Date Placeholder 2"/>
          <p:cNvSpPr>
            <a:spLocks noGrp="1"/>
          </p:cNvSpPr>
          <p:nvPr>
            <p:ph type="dt" sz="half" idx="10"/>
          </p:nvPr>
        </p:nvSpPr>
        <p:spPr/>
        <p:txBody>
          <a:bodyPr/>
          <a:lstStyle/>
          <a:p>
            <a:fld id="{D3D59864-94D6-4E08-BA38-38F018F7599D}" type="datetime1">
              <a:rPr lang="en-US" smtClean="0"/>
              <a:t>11/28/2025</a:t>
            </a:fld>
            <a:endParaRPr lang="en-US"/>
          </a:p>
        </p:txBody>
      </p:sp>
      <p:sp>
        <p:nvSpPr>
          <p:cNvPr id="4" name="Footer Placeholder 3"/>
          <p:cNvSpPr>
            <a:spLocks noGrp="1"/>
          </p:cNvSpPr>
          <p:nvPr>
            <p:ph type="ftr" sz="quarter" idx="11"/>
          </p:nvPr>
        </p:nvSpPr>
        <p:spPr/>
        <p:txBody>
          <a:bodyPr/>
          <a:lstStyle/>
          <a:p>
            <a:r>
              <a:rPr lang="en-GB"/>
              <a:t>Presented by    Dr. Noshina Tariq</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a:t>
            </a:fld>
            <a:endParaRPr lang="en-US"/>
          </a:p>
        </p:txBody>
      </p:sp>
      <p:sp>
        <p:nvSpPr>
          <p:cNvPr id="6" name="Title 5"/>
          <p:cNvSpPr>
            <a:spLocks noGrp="1"/>
          </p:cNvSpPr>
          <p:nvPr>
            <p:ph type="title"/>
          </p:nvPr>
        </p:nvSpPr>
        <p:spPr/>
        <p:txBody>
          <a:bodyPr/>
          <a:lstStyle/>
          <a:p>
            <a:r>
              <a:rPr lang="tr-TR" dirty="0" err="1"/>
              <a:t>Goals</a:t>
            </a:r>
            <a:endParaRPr lang="en-US" dirty="0"/>
          </a:p>
        </p:txBody>
      </p:sp>
    </p:spTree>
    <p:extLst>
      <p:ext uri="{BB962C8B-B14F-4D97-AF65-F5344CB8AC3E}">
        <p14:creationId xmlns:p14="http://schemas.microsoft.com/office/powerpoint/2010/main" val="2623248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5EE0BE-B13E-FF16-EADA-541D840DC837}"/>
              </a:ext>
            </a:extLst>
          </p:cNvPr>
          <p:cNvSpPr>
            <a:spLocks noGrp="1"/>
          </p:cNvSpPr>
          <p:nvPr>
            <p:ph idx="1"/>
          </p:nvPr>
        </p:nvSpPr>
        <p:spPr/>
        <p:txBody>
          <a:bodyPr>
            <a:normAutofit fontScale="92500" lnSpcReduction="20000"/>
          </a:bodyPr>
          <a:lstStyle/>
          <a:p>
            <a:pPr fontAlgn="base"/>
            <a:r>
              <a:rPr lang="en-US" b="1" i="0" dirty="0">
                <a:solidFill>
                  <a:srgbClr val="161616"/>
                </a:solidFill>
                <a:effectLst/>
                <a:highlight>
                  <a:srgbClr val="FFFFFF"/>
                </a:highlight>
                <a:latin typeface="inherit"/>
              </a:rPr>
              <a:t>Input embeddings</a:t>
            </a:r>
            <a:r>
              <a:rPr lang="en-US" b="0" i="0" dirty="0">
                <a:solidFill>
                  <a:srgbClr val="161616"/>
                </a:solidFill>
                <a:effectLst/>
                <a:highlight>
                  <a:srgbClr val="FFFFFF"/>
                </a:highlight>
                <a:latin typeface="inherit"/>
              </a:rPr>
              <a:t>: </a:t>
            </a:r>
          </a:p>
          <a:p>
            <a:pPr fontAlgn="base"/>
            <a:r>
              <a:rPr lang="en-US" b="0" i="0" dirty="0">
                <a:solidFill>
                  <a:srgbClr val="161616"/>
                </a:solidFill>
                <a:effectLst/>
                <a:highlight>
                  <a:srgbClr val="FFFFFF"/>
                </a:highlight>
                <a:latin typeface="inherit"/>
              </a:rPr>
              <a:t>Input embedding refers to the process of </a:t>
            </a:r>
            <a:r>
              <a:rPr lang="en-US" b="0" i="0" dirty="0">
                <a:solidFill>
                  <a:srgbClr val="0099CC"/>
                </a:solidFill>
                <a:effectLst/>
                <a:highlight>
                  <a:srgbClr val="FFFFFF"/>
                </a:highlight>
                <a:latin typeface="inherit"/>
              </a:rPr>
              <a:t>converting raw input data</a:t>
            </a:r>
            <a:r>
              <a:rPr lang="en-US" b="0" i="0" dirty="0">
                <a:solidFill>
                  <a:srgbClr val="161616"/>
                </a:solidFill>
                <a:effectLst/>
                <a:highlight>
                  <a:srgbClr val="FFFFFF"/>
                </a:highlight>
                <a:latin typeface="inherit"/>
              </a:rPr>
              <a:t>, such as </a:t>
            </a:r>
            <a:r>
              <a:rPr lang="en-US" b="0" i="0" dirty="0">
                <a:solidFill>
                  <a:srgbClr val="FFC000"/>
                </a:solidFill>
                <a:effectLst/>
                <a:highlight>
                  <a:srgbClr val="FFFFFF"/>
                </a:highlight>
                <a:latin typeface="inherit"/>
              </a:rPr>
              <a:t>words or tokens </a:t>
            </a:r>
            <a:r>
              <a:rPr lang="en-US" b="0" i="0" dirty="0">
                <a:solidFill>
                  <a:srgbClr val="161616"/>
                </a:solidFill>
                <a:effectLst/>
                <a:highlight>
                  <a:srgbClr val="FFFFFF"/>
                </a:highlight>
                <a:latin typeface="inherit"/>
              </a:rPr>
              <a:t>in a sequence, into </a:t>
            </a:r>
            <a:r>
              <a:rPr lang="en-US" b="0" i="0" dirty="0">
                <a:solidFill>
                  <a:srgbClr val="00B0F0"/>
                </a:solidFill>
                <a:effectLst/>
                <a:highlight>
                  <a:srgbClr val="FFFFFF"/>
                </a:highlight>
                <a:latin typeface="inherit"/>
              </a:rPr>
              <a:t>numerical representations </a:t>
            </a:r>
            <a:r>
              <a:rPr lang="en-US" b="0" i="0" dirty="0">
                <a:solidFill>
                  <a:srgbClr val="161616"/>
                </a:solidFill>
                <a:effectLst/>
                <a:highlight>
                  <a:srgbClr val="FFFFFF"/>
                </a:highlight>
                <a:latin typeface="inherit"/>
              </a:rPr>
              <a:t>called </a:t>
            </a:r>
            <a:r>
              <a:rPr lang="en-US" b="1" i="0" dirty="0">
                <a:solidFill>
                  <a:srgbClr val="161616"/>
                </a:solidFill>
                <a:effectLst/>
                <a:highlight>
                  <a:srgbClr val="FFFFFF"/>
                </a:highlight>
                <a:latin typeface="inherit"/>
              </a:rPr>
              <a:t>embeddings</a:t>
            </a:r>
            <a:r>
              <a:rPr lang="en-US" b="0" i="0" dirty="0">
                <a:solidFill>
                  <a:srgbClr val="161616"/>
                </a:solidFill>
                <a:effectLst/>
                <a:highlight>
                  <a:srgbClr val="FFFFFF"/>
                </a:highlight>
                <a:latin typeface="inherit"/>
              </a:rPr>
              <a:t>. </a:t>
            </a:r>
          </a:p>
          <a:p>
            <a:pPr lvl="1" fontAlgn="base"/>
            <a:r>
              <a:rPr lang="en-US" b="0" i="0" dirty="0">
                <a:solidFill>
                  <a:srgbClr val="161616"/>
                </a:solidFill>
                <a:effectLst/>
                <a:highlight>
                  <a:srgbClr val="FFFFFF"/>
                </a:highlight>
                <a:latin typeface="inherit"/>
              </a:rPr>
              <a:t>Dense vector representations</a:t>
            </a:r>
          </a:p>
          <a:p>
            <a:pPr lvl="1" fontAlgn="base"/>
            <a:r>
              <a:rPr lang="en-US" b="0" i="0" dirty="0">
                <a:solidFill>
                  <a:srgbClr val="0D0D0D"/>
                </a:solidFill>
                <a:effectLst/>
                <a:highlight>
                  <a:srgbClr val="FFFFFF"/>
                </a:highlight>
                <a:latin typeface="Söhne"/>
              </a:rPr>
              <a:t>Continuous-valued vectors</a:t>
            </a:r>
          </a:p>
          <a:p>
            <a:pPr lvl="1" fontAlgn="base"/>
            <a:r>
              <a:rPr lang="en-US" b="0" i="0" dirty="0">
                <a:solidFill>
                  <a:srgbClr val="0D0D0D"/>
                </a:solidFill>
                <a:effectLst/>
                <a:highlight>
                  <a:srgbClr val="FFFFFF"/>
                </a:highlight>
                <a:latin typeface="Söhne"/>
              </a:rPr>
              <a:t>Typically of fixed length and are represented by floating-point numbers</a:t>
            </a:r>
            <a:endParaRPr lang="en-US" b="0" i="0" dirty="0">
              <a:solidFill>
                <a:srgbClr val="161616"/>
              </a:solidFill>
              <a:effectLst/>
              <a:highlight>
                <a:srgbClr val="FFFFFF"/>
              </a:highlight>
              <a:latin typeface="inherit"/>
            </a:endParaRPr>
          </a:p>
          <a:p>
            <a:pPr fontAlgn="base"/>
            <a:r>
              <a:rPr lang="en-US" b="0" i="0" dirty="0">
                <a:solidFill>
                  <a:srgbClr val="161616"/>
                </a:solidFill>
                <a:effectLst/>
                <a:highlight>
                  <a:srgbClr val="FFFFFF"/>
                </a:highlight>
                <a:latin typeface="inherit"/>
              </a:rPr>
              <a:t>So that can be processed by a machine learning model. </a:t>
            </a:r>
          </a:p>
          <a:p>
            <a:pPr fontAlgn="base"/>
            <a:r>
              <a:rPr lang="en-US" b="0" i="0" dirty="0">
                <a:solidFill>
                  <a:srgbClr val="161616"/>
                </a:solidFill>
                <a:effectLst/>
                <a:highlight>
                  <a:srgbClr val="FFFFFF"/>
                </a:highlight>
                <a:latin typeface="inherit"/>
              </a:rPr>
              <a:t>Help capture the </a:t>
            </a:r>
            <a:r>
              <a:rPr lang="en-US" b="0" i="0" dirty="0">
                <a:solidFill>
                  <a:srgbClr val="FFC000"/>
                </a:solidFill>
                <a:effectLst/>
                <a:highlight>
                  <a:srgbClr val="FFFFFF"/>
                </a:highlight>
                <a:latin typeface="inherit"/>
              </a:rPr>
              <a:t>semantic meaning of the tokens</a:t>
            </a:r>
            <a:r>
              <a:rPr lang="en-US" b="0" i="0" dirty="0">
                <a:solidFill>
                  <a:srgbClr val="161616"/>
                </a:solidFill>
                <a:effectLst/>
                <a:highlight>
                  <a:srgbClr val="FFFFFF"/>
                </a:highlight>
                <a:latin typeface="inherit"/>
              </a:rPr>
              <a:t> in the input sequence. </a:t>
            </a:r>
            <a:r>
              <a:rPr lang="en-US" b="0" i="0" dirty="0">
                <a:solidFill>
                  <a:srgbClr val="00B050"/>
                </a:solidFill>
                <a:effectLst/>
                <a:highlight>
                  <a:srgbClr val="FFFFFF"/>
                </a:highlight>
                <a:latin typeface="inherit"/>
              </a:rPr>
              <a:t>Why?</a:t>
            </a:r>
            <a:r>
              <a:rPr lang="en-US" b="0" i="0" dirty="0">
                <a:solidFill>
                  <a:srgbClr val="161616"/>
                </a:solidFill>
                <a:effectLst/>
                <a:highlight>
                  <a:srgbClr val="FFFFFF"/>
                </a:highlight>
                <a:latin typeface="inherit"/>
              </a:rPr>
              <a:t> </a:t>
            </a:r>
          </a:p>
          <a:p>
            <a:pPr fontAlgn="base"/>
            <a:r>
              <a:rPr lang="en-US" b="0" i="0" dirty="0">
                <a:solidFill>
                  <a:srgbClr val="161616"/>
                </a:solidFill>
                <a:effectLst/>
                <a:highlight>
                  <a:srgbClr val="FFFFFF"/>
                </a:highlight>
                <a:latin typeface="inherit"/>
              </a:rPr>
              <a:t>These embeddings can be learned during training or obtained from pre-trained word embeddings.</a:t>
            </a:r>
          </a:p>
          <a:p>
            <a:endParaRPr lang="en-US" dirty="0"/>
          </a:p>
        </p:txBody>
      </p:sp>
      <p:sp>
        <p:nvSpPr>
          <p:cNvPr id="3" name="Date Placeholder 2">
            <a:extLst>
              <a:ext uri="{FF2B5EF4-FFF2-40B4-BE49-F238E27FC236}">
                <a16:creationId xmlns:a16="http://schemas.microsoft.com/office/drawing/2014/main" id="{0D2C3428-5964-8694-EF74-A4C330B1CE40}"/>
              </a:ext>
            </a:extLst>
          </p:cNvPr>
          <p:cNvSpPr>
            <a:spLocks noGrp="1"/>
          </p:cNvSpPr>
          <p:nvPr>
            <p:ph type="dt" sz="half" idx="10"/>
          </p:nvPr>
        </p:nvSpPr>
        <p:spPr/>
        <p:txBody>
          <a:bodyPr/>
          <a:lstStyle/>
          <a:p>
            <a:fld id="{C7214522-65DF-4A65-B932-4BEA1FBB2D59}" type="datetime1">
              <a:rPr lang="en-US" smtClean="0"/>
              <a:t>11/28/2025</a:t>
            </a:fld>
            <a:endParaRPr lang="en-US"/>
          </a:p>
        </p:txBody>
      </p:sp>
      <p:sp>
        <p:nvSpPr>
          <p:cNvPr id="4" name="Footer Placeholder 3">
            <a:extLst>
              <a:ext uri="{FF2B5EF4-FFF2-40B4-BE49-F238E27FC236}">
                <a16:creationId xmlns:a16="http://schemas.microsoft.com/office/drawing/2014/main" id="{EACA2A1E-9838-401E-CB32-DEF042EF6538}"/>
              </a:ext>
            </a:extLst>
          </p:cNvPr>
          <p:cNvSpPr>
            <a:spLocks noGrp="1"/>
          </p:cNvSpPr>
          <p:nvPr>
            <p:ph type="ftr" sz="quarter" idx="11"/>
          </p:nvPr>
        </p:nvSpPr>
        <p:spPr/>
        <p:txBody>
          <a:bodyPr/>
          <a:lstStyle/>
          <a:p>
            <a:r>
              <a:rPr lang="en-GB"/>
              <a:t>Presented by    Dr. Noshina Tariq</a:t>
            </a:r>
            <a:endParaRPr lang="en-US" dirty="0"/>
          </a:p>
        </p:txBody>
      </p:sp>
      <p:sp>
        <p:nvSpPr>
          <p:cNvPr id="5" name="Slide Number Placeholder 4">
            <a:extLst>
              <a:ext uri="{FF2B5EF4-FFF2-40B4-BE49-F238E27FC236}">
                <a16:creationId xmlns:a16="http://schemas.microsoft.com/office/drawing/2014/main" id="{27476AE4-049F-2503-2AEF-BAD9E1CE7C43}"/>
              </a:ext>
            </a:extLst>
          </p:cNvPr>
          <p:cNvSpPr>
            <a:spLocks noGrp="1"/>
          </p:cNvSpPr>
          <p:nvPr>
            <p:ph type="sldNum" sz="quarter" idx="12"/>
          </p:nvPr>
        </p:nvSpPr>
        <p:spPr/>
        <p:txBody>
          <a:bodyPr/>
          <a:lstStyle/>
          <a:p>
            <a:fld id="{B6F15528-21DE-4FAA-801E-634DDDAF4B2B}" type="slidenum">
              <a:rPr lang="en-US" smtClean="0"/>
              <a:pPr/>
              <a:t>20</a:t>
            </a:fld>
            <a:endParaRPr lang="en-US"/>
          </a:p>
        </p:txBody>
      </p:sp>
      <p:sp>
        <p:nvSpPr>
          <p:cNvPr id="6" name="Title 5">
            <a:extLst>
              <a:ext uri="{FF2B5EF4-FFF2-40B4-BE49-F238E27FC236}">
                <a16:creationId xmlns:a16="http://schemas.microsoft.com/office/drawing/2014/main" id="{67B9DB96-C29A-60C2-3650-96498CC78EC4}"/>
              </a:ext>
            </a:extLst>
          </p:cNvPr>
          <p:cNvSpPr>
            <a:spLocks noGrp="1"/>
          </p:cNvSpPr>
          <p:nvPr>
            <p:ph type="title"/>
          </p:nvPr>
        </p:nvSpPr>
        <p:spPr/>
        <p:txBody>
          <a:bodyPr/>
          <a:lstStyle/>
          <a:p>
            <a:r>
              <a:rPr lang="en-US" dirty="0"/>
              <a:t>Transformer Model Architecture</a:t>
            </a:r>
          </a:p>
        </p:txBody>
      </p:sp>
    </p:spTree>
    <p:extLst>
      <p:ext uri="{BB962C8B-B14F-4D97-AF65-F5344CB8AC3E}">
        <p14:creationId xmlns:p14="http://schemas.microsoft.com/office/powerpoint/2010/main" val="22295727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9BEC8E-60D5-FA22-8E48-88636D27C192}"/>
              </a:ext>
            </a:extLst>
          </p:cNvPr>
          <p:cNvSpPr>
            <a:spLocks noGrp="1"/>
          </p:cNvSpPr>
          <p:nvPr>
            <p:ph idx="1"/>
          </p:nvPr>
        </p:nvSpPr>
        <p:spPr/>
        <p:txBody>
          <a:bodyPr>
            <a:normAutofit lnSpcReduction="10000"/>
          </a:bodyPr>
          <a:lstStyle/>
          <a:p>
            <a:r>
              <a:rPr lang="en-US" b="1" i="0" dirty="0">
                <a:solidFill>
                  <a:srgbClr val="161616"/>
                </a:solidFill>
                <a:effectLst/>
                <a:highlight>
                  <a:srgbClr val="FFFFFF"/>
                </a:highlight>
                <a:latin typeface="inherit"/>
              </a:rPr>
              <a:t>Input embeddings</a:t>
            </a:r>
            <a:r>
              <a:rPr lang="en-US" b="0" i="0" dirty="0">
                <a:solidFill>
                  <a:srgbClr val="161616"/>
                </a:solidFill>
                <a:effectLst/>
                <a:highlight>
                  <a:srgbClr val="FFFFFF"/>
                </a:highlight>
                <a:latin typeface="inherit"/>
              </a:rPr>
              <a:t>: </a:t>
            </a:r>
          </a:p>
          <a:p>
            <a:r>
              <a:rPr lang="en-US" b="0" i="0" dirty="0">
                <a:solidFill>
                  <a:srgbClr val="FF0000"/>
                </a:solidFill>
                <a:effectLst/>
                <a:highlight>
                  <a:srgbClr val="FFFFFF"/>
                </a:highlight>
                <a:latin typeface="Söhne"/>
              </a:rPr>
              <a:t>Various techniques </a:t>
            </a:r>
            <a:r>
              <a:rPr lang="en-US" b="0" i="0" dirty="0">
                <a:solidFill>
                  <a:srgbClr val="0D0D0D"/>
                </a:solidFill>
                <a:effectLst/>
                <a:highlight>
                  <a:srgbClr val="FFFFFF"/>
                </a:highlight>
                <a:latin typeface="Söhne"/>
              </a:rPr>
              <a:t>can be employed to efficiently </a:t>
            </a:r>
            <a:r>
              <a:rPr lang="en-US" b="0" i="0" dirty="0">
                <a:solidFill>
                  <a:srgbClr val="FF0000"/>
                </a:solidFill>
                <a:effectLst/>
                <a:highlight>
                  <a:srgbClr val="FFFFFF"/>
                </a:highlight>
                <a:latin typeface="Söhne"/>
              </a:rPr>
              <a:t>capture the semantic meaning</a:t>
            </a:r>
            <a:r>
              <a:rPr lang="en-US" b="0" i="0" dirty="0">
                <a:solidFill>
                  <a:srgbClr val="0D0D0D"/>
                </a:solidFill>
                <a:effectLst/>
                <a:highlight>
                  <a:srgbClr val="FFFFFF"/>
                </a:highlight>
                <a:latin typeface="Söhne"/>
              </a:rPr>
              <a:t> of tokens in the input sequence.</a:t>
            </a:r>
          </a:p>
          <a:p>
            <a:r>
              <a:rPr lang="en-US" b="0" i="0" dirty="0">
                <a:solidFill>
                  <a:srgbClr val="0D0D0D"/>
                </a:solidFill>
                <a:effectLst/>
                <a:highlight>
                  <a:srgbClr val="FFFFFF"/>
                </a:highlight>
                <a:latin typeface="Söhne"/>
              </a:rPr>
              <a:t>Some State-of-the-art methods</a:t>
            </a:r>
            <a:r>
              <a:rPr lang="en-US" dirty="0">
                <a:solidFill>
                  <a:srgbClr val="0D0D0D"/>
                </a:solidFill>
                <a:highlight>
                  <a:srgbClr val="FFFFFF"/>
                </a:highlight>
                <a:latin typeface="Söhne"/>
              </a:rPr>
              <a:t>:</a:t>
            </a:r>
          </a:p>
          <a:p>
            <a:pPr lvl="1"/>
            <a:r>
              <a:rPr lang="en-US" b="1" i="0" dirty="0">
                <a:solidFill>
                  <a:srgbClr val="0D0D0D"/>
                </a:solidFill>
                <a:effectLst/>
                <a:highlight>
                  <a:srgbClr val="FFFFFF"/>
                </a:highlight>
                <a:latin typeface="Söhne"/>
              </a:rPr>
              <a:t>Learned Word Embeddings: </a:t>
            </a:r>
            <a:r>
              <a:rPr lang="en-US" i="0" dirty="0">
                <a:solidFill>
                  <a:srgbClr val="0D0D0D"/>
                </a:solidFill>
                <a:effectLst/>
                <a:highlight>
                  <a:srgbClr val="FFFFFF"/>
                </a:highlight>
                <a:latin typeface="Söhne"/>
              </a:rPr>
              <a:t>Train a neural network</a:t>
            </a:r>
            <a:endParaRPr lang="en-US" b="1" i="0" dirty="0">
              <a:solidFill>
                <a:srgbClr val="0D0D0D"/>
              </a:solidFill>
              <a:effectLst/>
              <a:highlight>
                <a:srgbClr val="FFFFFF"/>
              </a:highlight>
              <a:latin typeface="Söhne"/>
            </a:endParaRPr>
          </a:p>
          <a:p>
            <a:pPr lvl="1"/>
            <a:r>
              <a:rPr lang="en-US" b="1" i="0" dirty="0">
                <a:solidFill>
                  <a:srgbClr val="0D0D0D"/>
                </a:solidFill>
                <a:effectLst/>
                <a:highlight>
                  <a:srgbClr val="FFFFFF"/>
                </a:highlight>
                <a:latin typeface="Söhne"/>
              </a:rPr>
              <a:t>Pre-trained Word Embeddings</a:t>
            </a:r>
            <a:r>
              <a:rPr lang="en-US" b="0" i="0" dirty="0">
                <a:solidFill>
                  <a:srgbClr val="0D0D0D"/>
                </a:solidFill>
                <a:effectLst/>
                <a:highlight>
                  <a:srgbClr val="FFFFFF"/>
                </a:highlight>
                <a:latin typeface="Söhne"/>
              </a:rPr>
              <a:t>: Models like Word2Vec, </a:t>
            </a:r>
            <a:r>
              <a:rPr lang="en-US" b="0" i="0" dirty="0" err="1">
                <a:solidFill>
                  <a:srgbClr val="0D0D0D"/>
                </a:solidFill>
                <a:effectLst/>
                <a:highlight>
                  <a:srgbClr val="FFFFFF"/>
                </a:highlight>
                <a:latin typeface="Söhne"/>
              </a:rPr>
              <a:t>GloVe</a:t>
            </a:r>
            <a:r>
              <a:rPr lang="en-US" b="0" i="0" dirty="0">
                <a:solidFill>
                  <a:srgbClr val="0D0D0D"/>
                </a:solidFill>
                <a:effectLst/>
                <a:highlight>
                  <a:srgbClr val="FFFFFF"/>
                </a:highlight>
                <a:latin typeface="Söhne"/>
              </a:rPr>
              <a:t>, and </a:t>
            </a:r>
            <a:r>
              <a:rPr lang="en-US" b="0" i="0" dirty="0" err="1">
                <a:solidFill>
                  <a:srgbClr val="0D0D0D"/>
                </a:solidFill>
                <a:effectLst/>
                <a:highlight>
                  <a:srgbClr val="FFFFFF"/>
                </a:highlight>
                <a:latin typeface="Söhne"/>
              </a:rPr>
              <a:t>FastText</a:t>
            </a:r>
            <a:r>
              <a:rPr lang="en-US" b="0" i="0" dirty="0">
                <a:solidFill>
                  <a:srgbClr val="0D0D0D"/>
                </a:solidFill>
                <a:effectLst/>
                <a:highlight>
                  <a:srgbClr val="FFFFFF"/>
                </a:highlight>
                <a:latin typeface="Söhne"/>
              </a:rPr>
              <a:t> provide pre-trained word embeddings trained on large text corpora.</a:t>
            </a:r>
          </a:p>
          <a:p>
            <a:pPr lvl="1"/>
            <a:r>
              <a:rPr lang="en-US" b="1" i="0" dirty="0">
                <a:solidFill>
                  <a:srgbClr val="0D0D0D"/>
                </a:solidFill>
                <a:effectLst/>
                <a:highlight>
                  <a:srgbClr val="FFFFFF"/>
                </a:highlight>
                <a:latin typeface="Söhne"/>
              </a:rPr>
              <a:t>Contextual Word Embeddings</a:t>
            </a:r>
            <a:r>
              <a:rPr lang="en-US" b="0" i="0" dirty="0">
                <a:solidFill>
                  <a:srgbClr val="0D0D0D"/>
                </a:solidFill>
                <a:effectLst/>
                <a:highlight>
                  <a:srgbClr val="FFFFFF"/>
                </a:highlight>
                <a:latin typeface="Söhne"/>
              </a:rPr>
              <a:t>: Employee models like </a:t>
            </a:r>
            <a:r>
              <a:rPr lang="en-US" b="1" i="0" dirty="0" err="1">
                <a:solidFill>
                  <a:srgbClr val="0D0D0D"/>
                </a:solidFill>
                <a:effectLst/>
                <a:highlight>
                  <a:srgbClr val="FFFFFF"/>
                </a:highlight>
                <a:latin typeface="Söhne"/>
              </a:rPr>
              <a:t>ELMo</a:t>
            </a:r>
            <a:r>
              <a:rPr lang="en-US" b="0" i="0" dirty="0">
                <a:solidFill>
                  <a:srgbClr val="0D0D0D"/>
                </a:solidFill>
                <a:effectLst/>
                <a:highlight>
                  <a:srgbClr val="FFFFFF"/>
                </a:highlight>
                <a:latin typeface="Söhne"/>
              </a:rPr>
              <a:t> (Embeddings from Language Models) and </a:t>
            </a:r>
            <a:r>
              <a:rPr lang="en-US" b="1" i="0" dirty="0">
                <a:solidFill>
                  <a:srgbClr val="0D0D0D"/>
                </a:solidFill>
                <a:effectLst/>
                <a:highlight>
                  <a:srgbClr val="FFFFFF"/>
                </a:highlight>
                <a:latin typeface="Söhne"/>
              </a:rPr>
              <a:t>BERT</a:t>
            </a:r>
          </a:p>
          <a:p>
            <a:pPr lvl="1"/>
            <a:r>
              <a:rPr lang="en-US" b="0" i="0" dirty="0">
                <a:solidFill>
                  <a:srgbClr val="FFC000"/>
                </a:solidFill>
                <a:effectLst/>
                <a:highlight>
                  <a:srgbClr val="FFFFFF"/>
                </a:highlight>
                <a:latin typeface="Söhne"/>
              </a:rPr>
              <a:t>Fine-tuning large pre-trained language models </a:t>
            </a:r>
            <a:r>
              <a:rPr lang="en-US" b="0" i="0" dirty="0">
                <a:solidFill>
                  <a:srgbClr val="0D0D0D"/>
                </a:solidFill>
                <a:effectLst/>
                <a:highlight>
                  <a:srgbClr val="FFFFFF"/>
                </a:highlight>
                <a:latin typeface="Söhne"/>
              </a:rPr>
              <a:t>on downstream tasks or by extracting features from the hidden layers of these models..</a:t>
            </a:r>
            <a:endParaRPr lang="en-US" dirty="0"/>
          </a:p>
        </p:txBody>
      </p:sp>
      <p:sp>
        <p:nvSpPr>
          <p:cNvPr id="3" name="Date Placeholder 2">
            <a:extLst>
              <a:ext uri="{FF2B5EF4-FFF2-40B4-BE49-F238E27FC236}">
                <a16:creationId xmlns:a16="http://schemas.microsoft.com/office/drawing/2014/main" id="{F43B461E-F397-5474-336D-FA7264BA194F}"/>
              </a:ext>
            </a:extLst>
          </p:cNvPr>
          <p:cNvSpPr>
            <a:spLocks noGrp="1"/>
          </p:cNvSpPr>
          <p:nvPr>
            <p:ph type="dt" sz="half" idx="10"/>
          </p:nvPr>
        </p:nvSpPr>
        <p:spPr/>
        <p:txBody>
          <a:bodyPr/>
          <a:lstStyle/>
          <a:p>
            <a:fld id="{4FF641DB-7926-41E1-9BF5-0FEEE1EAF5D9}" type="datetime1">
              <a:rPr lang="en-US" smtClean="0"/>
              <a:t>11/28/2025</a:t>
            </a:fld>
            <a:endParaRPr lang="en-US"/>
          </a:p>
        </p:txBody>
      </p:sp>
      <p:sp>
        <p:nvSpPr>
          <p:cNvPr id="4" name="Footer Placeholder 3">
            <a:extLst>
              <a:ext uri="{FF2B5EF4-FFF2-40B4-BE49-F238E27FC236}">
                <a16:creationId xmlns:a16="http://schemas.microsoft.com/office/drawing/2014/main" id="{14B03073-CA08-67B0-E028-7103AC48F142}"/>
              </a:ext>
            </a:extLst>
          </p:cNvPr>
          <p:cNvSpPr>
            <a:spLocks noGrp="1"/>
          </p:cNvSpPr>
          <p:nvPr>
            <p:ph type="ftr" sz="quarter" idx="11"/>
          </p:nvPr>
        </p:nvSpPr>
        <p:spPr/>
        <p:txBody>
          <a:bodyPr/>
          <a:lstStyle/>
          <a:p>
            <a:r>
              <a:rPr lang="en-GB"/>
              <a:t>Presented by    Dr. Noshina Tariq</a:t>
            </a:r>
            <a:endParaRPr lang="en-US" dirty="0"/>
          </a:p>
        </p:txBody>
      </p:sp>
      <p:sp>
        <p:nvSpPr>
          <p:cNvPr id="5" name="Slide Number Placeholder 4">
            <a:extLst>
              <a:ext uri="{FF2B5EF4-FFF2-40B4-BE49-F238E27FC236}">
                <a16:creationId xmlns:a16="http://schemas.microsoft.com/office/drawing/2014/main" id="{70492A3E-1693-5A99-3239-58CDCD46D447}"/>
              </a:ext>
            </a:extLst>
          </p:cNvPr>
          <p:cNvSpPr>
            <a:spLocks noGrp="1"/>
          </p:cNvSpPr>
          <p:nvPr>
            <p:ph type="sldNum" sz="quarter" idx="12"/>
          </p:nvPr>
        </p:nvSpPr>
        <p:spPr/>
        <p:txBody>
          <a:bodyPr/>
          <a:lstStyle/>
          <a:p>
            <a:fld id="{B6F15528-21DE-4FAA-801E-634DDDAF4B2B}" type="slidenum">
              <a:rPr lang="en-US" smtClean="0"/>
              <a:pPr/>
              <a:t>21</a:t>
            </a:fld>
            <a:endParaRPr lang="en-US"/>
          </a:p>
        </p:txBody>
      </p:sp>
      <p:sp>
        <p:nvSpPr>
          <p:cNvPr id="6" name="Title 5">
            <a:extLst>
              <a:ext uri="{FF2B5EF4-FFF2-40B4-BE49-F238E27FC236}">
                <a16:creationId xmlns:a16="http://schemas.microsoft.com/office/drawing/2014/main" id="{D1FB32BF-E0B7-4D0D-2A5E-762D8025A0BD}"/>
              </a:ext>
            </a:extLst>
          </p:cNvPr>
          <p:cNvSpPr>
            <a:spLocks noGrp="1"/>
          </p:cNvSpPr>
          <p:nvPr>
            <p:ph type="title"/>
          </p:nvPr>
        </p:nvSpPr>
        <p:spPr/>
        <p:txBody>
          <a:bodyPr/>
          <a:lstStyle/>
          <a:p>
            <a:r>
              <a:rPr lang="en-US" dirty="0"/>
              <a:t>Transformer Model Architecture</a:t>
            </a:r>
          </a:p>
        </p:txBody>
      </p:sp>
    </p:spTree>
    <p:extLst>
      <p:ext uri="{BB962C8B-B14F-4D97-AF65-F5344CB8AC3E}">
        <p14:creationId xmlns:p14="http://schemas.microsoft.com/office/powerpoint/2010/main" val="11262465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3D54DB5-50BB-654A-87C3-DFE057C8714D}"/>
              </a:ext>
            </a:extLst>
          </p:cNvPr>
          <p:cNvSpPr>
            <a:spLocks noGrp="1"/>
          </p:cNvSpPr>
          <p:nvPr>
            <p:ph type="dt" sz="half" idx="10"/>
          </p:nvPr>
        </p:nvSpPr>
        <p:spPr/>
        <p:txBody>
          <a:bodyPr/>
          <a:lstStyle/>
          <a:p>
            <a:fld id="{C052D105-0A01-4111-8ADA-352753BC7691}" type="datetime1">
              <a:rPr lang="en-US" smtClean="0"/>
              <a:t>11/28/2025</a:t>
            </a:fld>
            <a:endParaRPr lang="en-US"/>
          </a:p>
        </p:txBody>
      </p:sp>
      <p:sp>
        <p:nvSpPr>
          <p:cNvPr id="4" name="Footer Placeholder 3">
            <a:extLst>
              <a:ext uri="{FF2B5EF4-FFF2-40B4-BE49-F238E27FC236}">
                <a16:creationId xmlns:a16="http://schemas.microsoft.com/office/drawing/2014/main" id="{F2DB32A9-15B5-7859-8CF8-5D7811F03E33}"/>
              </a:ext>
            </a:extLst>
          </p:cNvPr>
          <p:cNvSpPr>
            <a:spLocks noGrp="1"/>
          </p:cNvSpPr>
          <p:nvPr>
            <p:ph type="ftr" sz="quarter" idx="11"/>
          </p:nvPr>
        </p:nvSpPr>
        <p:spPr/>
        <p:txBody>
          <a:bodyPr/>
          <a:lstStyle/>
          <a:p>
            <a:r>
              <a:rPr lang="en-GB"/>
              <a:t>Presented by    Dr. Noshina Tariq</a:t>
            </a:r>
            <a:endParaRPr lang="en-US" dirty="0"/>
          </a:p>
        </p:txBody>
      </p:sp>
      <p:sp>
        <p:nvSpPr>
          <p:cNvPr id="5" name="Slide Number Placeholder 4">
            <a:extLst>
              <a:ext uri="{FF2B5EF4-FFF2-40B4-BE49-F238E27FC236}">
                <a16:creationId xmlns:a16="http://schemas.microsoft.com/office/drawing/2014/main" id="{9B048563-8469-90BE-F60E-E2E3FAD9D4C8}"/>
              </a:ext>
            </a:extLst>
          </p:cNvPr>
          <p:cNvSpPr>
            <a:spLocks noGrp="1"/>
          </p:cNvSpPr>
          <p:nvPr>
            <p:ph type="sldNum" sz="quarter" idx="12"/>
          </p:nvPr>
        </p:nvSpPr>
        <p:spPr/>
        <p:txBody>
          <a:bodyPr/>
          <a:lstStyle/>
          <a:p>
            <a:fld id="{B6F15528-21DE-4FAA-801E-634DDDAF4B2B}" type="slidenum">
              <a:rPr lang="en-US" smtClean="0"/>
              <a:pPr/>
              <a:t>22</a:t>
            </a:fld>
            <a:endParaRPr lang="en-US"/>
          </a:p>
        </p:txBody>
      </p:sp>
      <p:sp>
        <p:nvSpPr>
          <p:cNvPr id="6" name="Title 5">
            <a:extLst>
              <a:ext uri="{FF2B5EF4-FFF2-40B4-BE49-F238E27FC236}">
                <a16:creationId xmlns:a16="http://schemas.microsoft.com/office/drawing/2014/main" id="{42B58B9B-AF1E-3FC3-C1A8-E9CA38B62392}"/>
              </a:ext>
            </a:extLst>
          </p:cNvPr>
          <p:cNvSpPr>
            <a:spLocks noGrp="1"/>
          </p:cNvSpPr>
          <p:nvPr>
            <p:ph type="title"/>
          </p:nvPr>
        </p:nvSpPr>
        <p:spPr/>
        <p:txBody>
          <a:bodyPr/>
          <a:lstStyle/>
          <a:p>
            <a:r>
              <a:rPr lang="en-US" dirty="0"/>
              <a:t>Transformer Model Architecture</a:t>
            </a:r>
          </a:p>
        </p:txBody>
      </p:sp>
      <p:pic>
        <p:nvPicPr>
          <p:cNvPr id="6146" name="Picture 2">
            <a:extLst>
              <a:ext uri="{FF2B5EF4-FFF2-40B4-BE49-F238E27FC236}">
                <a16:creationId xmlns:a16="http://schemas.microsoft.com/office/drawing/2014/main" id="{3B83E0BD-08C7-0B10-CCC2-7B303303285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29851" y="1600200"/>
            <a:ext cx="10732297"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23498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100FAB-649B-F376-B63A-11C16E8BB43B}"/>
              </a:ext>
            </a:extLst>
          </p:cNvPr>
          <p:cNvSpPr>
            <a:spLocks noGrp="1"/>
          </p:cNvSpPr>
          <p:nvPr>
            <p:ph idx="1"/>
          </p:nvPr>
        </p:nvSpPr>
        <p:spPr/>
        <p:txBody>
          <a:bodyPr/>
          <a:lstStyle/>
          <a:p>
            <a:r>
              <a:rPr lang="en-US" b="1" dirty="0"/>
              <a:t>Example</a:t>
            </a:r>
            <a:r>
              <a:rPr lang="en-US" dirty="0"/>
              <a:t>: </a:t>
            </a:r>
          </a:p>
          <a:p>
            <a:r>
              <a:rPr lang="en-US" dirty="0"/>
              <a:t>Rows: </a:t>
            </a:r>
            <a:r>
              <a:rPr lang="en-US" dirty="0">
                <a:solidFill>
                  <a:srgbClr val="FF0000"/>
                </a:solidFill>
              </a:rPr>
              <a:t>Sequence Length</a:t>
            </a:r>
          </a:p>
          <a:p>
            <a:r>
              <a:rPr lang="en-US" dirty="0"/>
              <a:t>Columns: Word Embeddings for each word</a:t>
            </a:r>
          </a:p>
        </p:txBody>
      </p:sp>
      <p:sp>
        <p:nvSpPr>
          <p:cNvPr id="3" name="Date Placeholder 2">
            <a:extLst>
              <a:ext uri="{FF2B5EF4-FFF2-40B4-BE49-F238E27FC236}">
                <a16:creationId xmlns:a16="http://schemas.microsoft.com/office/drawing/2014/main" id="{E6CAD76F-982E-6E04-0CF4-C1D0B73B058D}"/>
              </a:ext>
            </a:extLst>
          </p:cNvPr>
          <p:cNvSpPr>
            <a:spLocks noGrp="1"/>
          </p:cNvSpPr>
          <p:nvPr>
            <p:ph type="dt" sz="half" idx="10"/>
          </p:nvPr>
        </p:nvSpPr>
        <p:spPr/>
        <p:txBody>
          <a:bodyPr/>
          <a:lstStyle/>
          <a:p>
            <a:fld id="{A055FF9D-3261-453E-B9D1-8D8433DB2B2D}" type="datetime1">
              <a:rPr lang="en-US" smtClean="0"/>
              <a:t>11/28/2025</a:t>
            </a:fld>
            <a:endParaRPr lang="en-US"/>
          </a:p>
        </p:txBody>
      </p:sp>
      <p:sp>
        <p:nvSpPr>
          <p:cNvPr id="4" name="Footer Placeholder 3">
            <a:extLst>
              <a:ext uri="{FF2B5EF4-FFF2-40B4-BE49-F238E27FC236}">
                <a16:creationId xmlns:a16="http://schemas.microsoft.com/office/drawing/2014/main" id="{317ADE01-FF74-005F-DC4A-5152B4F1EA88}"/>
              </a:ext>
            </a:extLst>
          </p:cNvPr>
          <p:cNvSpPr>
            <a:spLocks noGrp="1"/>
          </p:cNvSpPr>
          <p:nvPr>
            <p:ph type="ftr" sz="quarter" idx="11"/>
          </p:nvPr>
        </p:nvSpPr>
        <p:spPr/>
        <p:txBody>
          <a:bodyPr/>
          <a:lstStyle/>
          <a:p>
            <a:r>
              <a:rPr lang="en-GB"/>
              <a:t>Presented by    Dr. Noshina Tariq</a:t>
            </a:r>
            <a:endParaRPr lang="en-US" dirty="0"/>
          </a:p>
        </p:txBody>
      </p:sp>
      <p:sp>
        <p:nvSpPr>
          <p:cNvPr id="5" name="Slide Number Placeholder 4">
            <a:extLst>
              <a:ext uri="{FF2B5EF4-FFF2-40B4-BE49-F238E27FC236}">
                <a16:creationId xmlns:a16="http://schemas.microsoft.com/office/drawing/2014/main" id="{A9A9C631-D27B-6FD6-12B2-4562553B7EF0}"/>
              </a:ext>
            </a:extLst>
          </p:cNvPr>
          <p:cNvSpPr>
            <a:spLocks noGrp="1"/>
          </p:cNvSpPr>
          <p:nvPr>
            <p:ph type="sldNum" sz="quarter" idx="12"/>
          </p:nvPr>
        </p:nvSpPr>
        <p:spPr/>
        <p:txBody>
          <a:bodyPr/>
          <a:lstStyle/>
          <a:p>
            <a:fld id="{B6F15528-21DE-4FAA-801E-634DDDAF4B2B}" type="slidenum">
              <a:rPr lang="en-US" smtClean="0"/>
              <a:pPr/>
              <a:t>23</a:t>
            </a:fld>
            <a:endParaRPr lang="en-US"/>
          </a:p>
        </p:txBody>
      </p:sp>
      <p:sp>
        <p:nvSpPr>
          <p:cNvPr id="6" name="Title 5">
            <a:extLst>
              <a:ext uri="{FF2B5EF4-FFF2-40B4-BE49-F238E27FC236}">
                <a16:creationId xmlns:a16="http://schemas.microsoft.com/office/drawing/2014/main" id="{375BF20A-1A31-C55C-8C27-AAA3AFBC9A95}"/>
              </a:ext>
            </a:extLst>
          </p:cNvPr>
          <p:cNvSpPr>
            <a:spLocks noGrp="1"/>
          </p:cNvSpPr>
          <p:nvPr>
            <p:ph type="title"/>
          </p:nvPr>
        </p:nvSpPr>
        <p:spPr/>
        <p:txBody>
          <a:bodyPr/>
          <a:lstStyle/>
          <a:p>
            <a:r>
              <a:rPr lang="en-US" dirty="0"/>
              <a:t>Transformer Model Architecture</a:t>
            </a:r>
          </a:p>
        </p:txBody>
      </p:sp>
      <p:pic>
        <p:nvPicPr>
          <p:cNvPr id="8" name="Picture 7">
            <a:extLst>
              <a:ext uri="{FF2B5EF4-FFF2-40B4-BE49-F238E27FC236}">
                <a16:creationId xmlns:a16="http://schemas.microsoft.com/office/drawing/2014/main" id="{072FDDAC-4528-43DB-0F7B-2D9D73817429}"/>
              </a:ext>
            </a:extLst>
          </p:cNvPr>
          <p:cNvPicPr>
            <a:picLocks noChangeAspect="1"/>
          </p:cNvPicPr>
          <p:nvPr/>
        </p:nvPicPr>
        <p:blipFill>
          <a:blip r:embed="rId2"/>
          <a:stretch>
            <a:fillRect/>
          </a:stretch>
        </p:blipFill>
        <p:spPr>
          <a:xfrm>
            <a:off x="1544866" y="3391678"/>
            <a:ext cx="6481534" cy="2655629"/>
          </a:xfrm>
          <a:prstGeom prst="rect">
            <a:avLst/>
          </a:prstGeom>
        </p:spPr>
      </p:pic>
    </p:spTree>
    <p:extLst>
      <p:ext uri="{BB962C8B-B14F-4D97-AF65-F5344CB8AC3E}">
        <p14:creationId xmlns:p14="http://schemas.microsoft.com/office/powerpoint/2010/main" val="25177573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5EE0BE-B13E-FF16-EADA-541D840DC837}"/>
              </a:ext>
            </a:extLst>
          </p:cNvPr>
          <p:cNvSpPr>
            <a:spLocks noGrp="1"/>
          </p:cNvSpPr>
          <p:nvPr>
            <p:ph idx="1"/>
          </p:nvPr>
        </p:nvSpPr>
        <p:spPr/>
        <p:txBody>
          <a:bodyPr>
            <a:normAutofit lnSpcReduction="10000"/>
          </a:bodyPr>
          <a:lstStyle/>
          <a:p>
            <a:pPr fontAlgn="base"/>
            <a:r>
              <a:rPr lang="en-US" b="1" i="0" dirty="0">
                <a:solidFill>
                  <a:srgbClr val="161616"/>
                </a:solidFill>
                <a:effectLst/>
                <a:highlight>
                  <a:srgbClr val="FFFFFF"/>
                </a:highlight>
                <a:latin typeface="inherit"/>
              </a:rPr>
              <a:t>Positional encoding</a:t>
            </a:r>
            <a:r>
              <a:rPr lang="en-US" b="0" i="0" dirty="0">
                <a:solidFill>
                  <a:srgbClr val="161616"/>
                </a:solidFill>
                <a:effectLst/>
                <a:highlight>
                  <a:srgbClr val="FFFFFF"/>
                </a:highlight>
                <a:latin typeface="inherit"/>
              </a:rPr>
              <a:t>: </a:t>
            </a:r>
          </a:p>
          <a:p>
            <a:pPr fontAlgn="base"/>
            <a:r>
              <a:rPr lang="en-US" b="0" i="0" dirty="0">
                <a:solidFill>
                  <a:srgbClr val="0D0D0D"/>
                </a:solidFill>
                <a:effectLst/>
                <a:highlight>
                  <a:srgbClr val="FFFFFF"/>
                </a:highlight>
                <a:latin typeface="Söhne"/>
              </a:rPr>
              <a:t>Transformer has </a:t>
            </a:r>
            <a:r>
              <a:rPr lang="en-US" b="0" i="0" dirty="0">
                <a:solidFill>
                  <a:srgbClr val="00B0F0"/>
                </a:solidFill>
                <a:effectLst/>
                <a:highlight>
                  <a:srgbClr val="FFFFFF"/>
                </a:highlight>
                <a:latin typeface="Söhne"/>
              </a:rPr>
              <a:t>no recurrence and no convolution</a:t>
            </a:r>
            <a:r>
              <a:rPr lang="en-US" b="0" i="0" dirty="0">
                <a:solidFill>
                  <a:srgbClr val="0D0D0D"/>
                </a:solidFill>
                <a:effectLst/>
                <a:highlight>
                  <a:srgbClr val="FFFFFF"/>
                </a:highlight>
                <a:latin typeface="Söhne"/>
              </a:rPr>
              <a:t>, but the </a:t>
            </a:r>
            <a:r>
              <a:rPr lang="en-US" b="0" i="0" dirty="0">
                <a:solidFill>
                  <a:srgbClr val="FF0000"/>
                </a:solidFill>
                <a:effectLst/>
                <a:highlight>
                  <a:srgbClr val="FFFFFF"/>
                </a:highlight>
                <a:latin typeface="Söhne"/>
              </a:rPr>
              <a:t>order</a:t>
            </a:r>
            <a:r>
              <a:rPr lang="en-US" b="0" i="0" dirty="0">
                <a:solidFill>
                  <a:srgbClr val="0D0D0D"/>
                </a:solidFill>
                <a:effectLst/>
                <a:highlight>
                  <a:srgbClr val="FFFFFF"/>
                </a:highlight>
                <a:latin typeface="Söhne"/>
              </a:rPr>
              <a:t> of tokens is required.</a:t>
            </a:r>
          </a:p>
          <a:p>
            <a:pPr fontAlgn="base"/>
            <a:r>
              <a:rPr lang="en-US" b="0" i="0" dirty="0">
                <a:solidFill>
                  <a:srgbClr val="0D0D0D"/>
                </a:solidFill>
                <a:effectLst/>
                <a:highlight>
                  <a:srgbClr val="FFFFFF"/>
                </a:highlight>
                <a:latin typeface="Söhne"/>
              </a:rPr>
              <a:t>Positional encoding </a:t>
            </a:r>
            <a:r>
              <a:rPr lang="en-US" b="0" i="0" dirty="0">
                <a:solidFill>
                  <a:srgbClr val="FF0000"/>
                </a:solidFill>
                <a:effectLst/>
                <a:highlight>
                  <a:srgbClr val="FFFFFF"/>
                </a:highlight>
                <a:latin typeface="Söhne"/>
              </a:rPr>
              <a:t>incorporates the location or positional information of tokens</a:t>
            </a:r>
            <a:r>
              <a:rPr lang="en-US" b="0" i="0" dirty="0">
                <a:solidFill>
                  <a:srgbClr val="0D0D0D"/>
                </a:solidFill>
                <a:effectLst/>
                <a:highlight>
                  <a:srgbClr val="FFFFFF"/>
                </a:highlight>
                <a:latin typeface="Söhne"/>
              </a:rPr>
              <a:t> in the input sequence. </a:t>
            </a:r>
          </a:p>
          <a:p>
            <a:pPr fontAlgn="base"/>
            <a:r>
              <a:rPr lang="en-US" b="0" i="0" dirty="0">
                <a:solidFill>
                  <a:srgbClr val="555555"/>
                </a:solidFill>
                <a:effectLst/>
                <a:highlight>
                  <a:srgbClr val="FFFFFF"/>
                </a:highlight>
                <a:latin typeface="Helvetica Neue"/>
              </a:rPr>
              <a:t>Each position is assigned a </a:t>
            </a:r>
            <a:r>
              <a:rPr lang="en-US" b="0" i="0" dirty="0">
                <a:solidFill>
                  <a:srgbClr val="0F22B1"/>
                </a:solidFill>
                <a:effectLst/>
                <a:highlight>
                  <a:srgbClr val="FFFFFF"/>
                </a:highlight>
                <a:latin typeface="Helvetica Neue"/>
              </a:rPr>
              <a:t>unique representation</a:t>
            </a:r>
            <a:endParaRPr lang="en-US" b="0" i="0" dirty="0">
              <a:solidFill>
                <a:srgbClr val="0F22B1"/>
              </a:solidFill>
              <a:effectLst/>
              <a:highlight>
                <a:srgbClr val="FFFFFF"/>
              </a:highlight>
              <a:latin typeface="Söhne"/>
            </a:endParaRPr>
          </a:p>
          <a:p>
            <a:pPr fontAlgn="base"/>
            <a:r>
              <a:rPr lang="en-US" b="0" i="0" dirty="0">
                <a:solidFill>
                  <a:srgbClr val="0D0D0D"/>
                </a:solidFill>
                <a:effectLst/>
                <a:highlight>
                  <a:srgbClr val="FFFFFF"/>
                </a:highlight>
                <a:latin typeface="Söhne"/>
              </a:rPr>
              <a:t>It provides the model with information about the token's position within the sequence.</a:t>
            </a:r>
          </a:p>
          <a:p>
            <a:pPr fontAlgn="base"/>
            <a:r>
              <a:rPr lang="en-US" dirty="0"/>
              <a:t>The positional encodings have the </a:t>
            </a:r>
            <a:r>
              <a:rPr lang="en-US" dirty="0">
                <a:solidFill>
                  <a:srgbClr val="FFC000"/>
                </a:solidFill>
              </a:rPr>
              <a:t>same dimension </a:t>
            </a:r>
            <a:r>
              <a:rPr lang="en-US" dirty="0" err="1">
                <a:solidFill>
                  <a:srgbClr val="FFC000"/>
                </a:solidFill>
              </a:rPr>
              <a:t>d</a:t>
            </a:r>
            <a:r>
              <a:rPr lang="en-US" baseline="-25000" dirty="0" err="1">
                <a:solidFill>
                  <a:srgbClr val="FFC000"/>
                </a:solidFill>
              </a:rPr>
              <a:t>model</a:t>
            </a:r>
            <a:r>
              <a:rPr lang="en-US" dirty="0"/>
              <a:t> as the input embeddings</a:t>
            </a:r>
          </a:p>
        </p:txBody>
      </p:sp>
      <p:sp>
        <p:nvSpPr>
          <p:cNvPr id="3" name="Date Placeholder 2">
            <a:extLst>
              <a:ext uri="{FF2B5EF4-FFF2-40B4-BE49-F238E27FC236}">
                <a16:creationId xmlns:a16="http://schemas.microsoft.com/office/drawing/2014/main" id="{0D2C3428-5964-8694-EF74-A4C330B1CE40}"/>
              </a:ext>
            </a:extLst>
          </p:cNvPr>
          <p:cNvSpPr>
            <a:spLocks noGrp="1"/>
          </p:cNvSpPr>
          <p:nvPr>
            <p:ph type="dt" sz="half" idx="10"/>
          </p:nvPr>
        </p:nvSpPr>
        <p:spPr/>
        <p:txBody>
          <a:bodyPr/>
          <a:lstStyle/>
          <a:p>
            <a:fld id="{DBA31ACD-EDBB-4A4F-AEF8-81F883805436}" type="datetime1">
              <a:rPr lang="en-US" smtClean="0"/>
              <a:t>11/28/2025</a:t>
            </a:fld>
            <a:endParaRPr lang="en-US"/>
          </a:p>
        </p:txBody>
      </p:sp>
      <p:sp>
        <p:nvSpPr>
          <p:cNvPr id="4" name="Footer Placeholder 3">
            <a:extLst>
              <a:ext uri="{FF2B5EF4-FFF2-40B4-BE49-F238E27FC236}">
                <a16:creationId xmlns:a16="http://schemas.microsoft.com/office/drawing/2014/main" id="{EACA2A1E-9838-401E-CB32-DEF042EF6538}"/>
              </a:ext>
            </a:extLst>
          </p:cNvPr>
          <p:cNvSpPr>
            <a:spLocks noGrp="1"/>
          </p:cNvSpPr>
          <p:nvPr>
            <p:ph type="ftr" sz="quarter" idx="11"/>
          </p:nvPr>
        </p:nvSpPr>
        <p:spPr/>
        <p:txBody>
          <a:bodyPr/>
          <a:lstStyle/>
          <a:p>
            <a:r>
              <a:rPr lang="en-GB"/>
              <a:t>Presented by    Dr. Noshina Tariq</a:t>
            </a:r>
            <a:endParaRPr lang="en-US" dirty="0"/>
          </a:p>
        </p:txBody>
      </p:sp>
      <p:sp>
        <p:nvSpPr>
          <p:cNvPr id="5" name="Slide Number Placeholder 4">
            <a:extLst>
              <a:ext uri="{FF2B5EF4-FFF2-40B4-BE49-F238E27FC236}">
                <a16:creationId xmlns:a16="http://schemas.microsoft.com/office/drawing/2014/main" id="{27476AE4-049F-2503-2AEF-BAD9E1CE7C43}"/>
              </a:ext>
            </a:extLst>
          </p:cNvPr>
          <p:cNvSpPr>
            <a:spLocks noGrp="1"/>
          </p:cNvSpPr>
          <p:nvPr>
            <p:ph type="sldNum" sz="quarter" idx="12"/>
          </p:nvPr>
        </p:nvSpPr>
        <p:spPr/>
        <p:txBody>
          <a:bodyPr/>
          <a:lstStyle/>
          <a:p>
            <a:fld id="{B6F15528-21DE-4FAA-801E-634DDDAF4B2B}" type="slidenum">
              <a:rPr lang="en-US" smtClean="0"/>
              <a:pPr/>
              <a:t>24</a:t>
            </a:fld>
            <a:endParaRPr lang="en-US"/>
          </a:p>
        </p:txBody>
      </p:sp>
      <p:sp>
        <p:nvSpPr>
          <p:cNvPr id="6" name="Title 5">
            <a:extLst>
              <a:ext uri="{FF2B5EF4-FFF2-40B4-BE49-F238E27FC236}">
                <a16:creationId xmlns:a16="http://schemas.microsoft.com/office/drawing/2014/main" id="{67B9DB96-C29A-60C2-3650-96498CC78EC4}"/>
              </a:ext>
            </a:extLst>
          </p:cNvPr>
          <p:cNvSpPr>
            <a:spLocks noGrp="1"/>
          </p:cNvSpPr>
          <p:nvPr>
            <p:ph type="title"/>
          </p:nvPr>
        </p:nvSpPr>
        <p:spPr/>
        <p:txBody>
          <a:bodyPr/>
          <a:lstStyle/>
          <a:p>
            <a:r>
              <a:rPr lang="en-US" dirty="0"/>
              <a:t>Transformer Model Architecture</a:t>
            </a:r>
          </a:p>
        </p:txBody>
      </p:sp>
    </p:spTree>
    <p:extLst>
      <p:ext uri="{BB962C8B-B14F-4D97-AF65-F5344CB8AC3E}">
        <p14:creationId xmlns:p14="http://schemas.microsoft.com/office/powerpoint/2010/main" val="37391043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0AD789-671D-3507-E139-B94CF0EA62CF}"/>
              </a:ext>
            </a:extLst>
          </p:cNvPr>
          <p:cNvSpPr>
            <a:spLocks noGrp="1"/>
          </p:cNvSpPr>
          <p:nvPr>
            <p:ph idx="1"/>
          </p:nvPr>
        </p:nvSpPr>
        <p:spPr>
          <a:xfrm>
            <a:off x="609600" y="1600201"/>
            <a:ext cx="10972800" cy="4952999"/>
          </a:xfrm>
        </p:spPr>
        <p:txBody>
          <a:bodyPr>
            <a:normAutofit fontScale="92500"/>
          </a:bodyPr>
          <a:lstStyle/>
          <a:p>
            <a:r>
              <a:rPr lang="en-US" b="1" i="0" dirty="0">
                <a:solidFill>
                  <a:srgbClr val="161616"/>
                </a:solidFill>
                <a:effectLst/>
                <a:highlight>
                  <a:srgbClr val="FFFFFF"/>
                </a:highlight>
                <a:latin typeface="inherit"/>
              </a:rPr>
              <a:t>Positional encoding</a:t>
            </a:r>
            <a:r>
              <a:rPr lang="en-US" b="0" i="0" dirty="0">
                <a:solidFill>
                  <a:srgbClr val="161616"/>
                </a:solidFill>
                <a:effectLst/>
                <a:highlight>
                  <a:srgbClr val="FFFFFF"/>
                </a:highlight>
                <a:latin typeface="inherit"/>
              </a:rPr>
              <a:t>: </a:t>
            </a:r>
          </a:p>
          <a:p>
            <a:r>
              <a:rPr lang="en-US" dirty="0"/>
              <a:t>There are many choices of positional encodings, learned and fixed.</a:t>
            </a:r>
          </a:p>
          <a:p>
            <a:r>
              <a:rPr lang="en-US" dirty="0"/>
              <a:t>Transformer paper used </a:t>
            </a:r>
            <a:r>
              <a:rPr lang="en-US" dirty="0">
                <a:solidFill>
                  <a:srgbClr val="FF0000"/>
                </a:solidFill>
              </a:rPr>
              <a:t>sine and cosine functions</a:t>
            </a:r>
            <a:r>
              <a:rPr lang="en-US" dirty="0"/>
              <a:t> of different frequencies:</a:t>
            </a:r>
          </a:p>
          <a:p>
            <a:endParaRPr lang="en-US" dirty="0"/>
          </a:p>
          <a:p>
            <a:endParaRPr lang="en-US" dirty="0"/>
          </a:p>
          <a:p>
            <a:endParaRPr lang="en-US" dirty="0"/>
          </a:p>
          <a:p>
            <a:endParaRPr lang="en-US" dirty="0"/>
          </a:p>
          <a:p>
            <a:pPr marL="0" indent="0">
              <a:buNone/>
            </a:pPr>
            <a:endParaRPr lang="en-US" dirty="0"/>
          </a:p>
          <a:p>
            <a:r>
              <a:rPr lang="en-US" dirty="0"/>
              <a:t>where </a:t>
            </a:r>
            <a:r>
              <a:rPr lang="en-US" b="1" i="1" dirty="0"/>
              <a:t>pos</a:t>
            </a:r>
            <a:r>
              <a:rPr lang="en-US" dirty="0"/>
              <a:t> is the position and </a:t>
            </a:r>
            <a:r>
              <a:rPr lang="en-US" i="1" dirty="0" err="1"/>
              <a:t>i</a:t>
            </a:r>
            <a:r>
              <a:rPr lang="en-US" dirty="0"/>
              <a:t> is the dimension</a:t>
            </a:r>
          </a:p>
          <a:p>
            <a:pPr marL="0" indent="0">
              <a:buNone/>
            </a:pPr>
            <a:endParaRPr lang="en-US" dirty="0"/>
          </a:p>
        </p:txBody>
      </p:sp>
      <p:sp>
        <p:nvSpPr>
          <p:cNvPr id="3" name="Date Placeholder 2">
            <a:extLst>
              <a:ext uri="{FF2B5EF4-FFF2-40B4-BE49-F238E27FC236}">
                <a16:creationId xmlns:a16="http://schemas.microsoft.com/office/drawing/2014/main" id="{A5B25B0E-8C6F-3861-02DF-8D05272F076A}"/>
              </a:ext>
            </a:extLst>
          </p:cNvPr>
          <p:cNvSpPr>
            <a:spLocks noGrp="1"/>
          </p:cNvSpPr>
          <p:nvPr>
            <p:ph type="dt" sz="half" idx="10"/>
          </p:nvPr>
        </p:nvSpPr>
        <p:spPr/>
        <p:txBody>
          <a:bodyPr/>
          <a:lstStyle/>
          <a:p>
            <a:fld id="{F3C4C438-6C42-4C23-B09E-58C33B6214F2}" type="datetime1">
              <a:rPr lang="en-US" smtClean="0"/>
              <a:t>11/28/2025</a:t>
            </a:fld>
            <a:endParaRPr lang="en-US"/>
          </a:p>
        </p:txBody>
      </p:sp>
      <p:sp>
        <p:nvSpPr>
          <p:cNvPr id="4" name="Footer Placeholder 3">
            <a:extLst>
              <a:ext uri="{FF2B5EF4-FFF2-40B4-BE49-F238E27FC236}">
                <a16:creationId xmlns:a16="http://schemas.microsoft.com/office/drawing/2014/main" id="{5010D8F2-77AD-F322-0EC5-8E73D761AC37}"/>
              </a:ext>
            </a:extLst>
          </p:cNvPr>
          <p:cNvSpPr>
            <a:spLocks noGrp="1"/>
          </p:cNvSpPr>
          <p:nvPr>
            <p:ph type="ftr" sz="quarter" idx="11"/>
          </p:nvPr>
        </p:nvSpPr>
        <p:spPr/>
        <p:txBody>
          <a:bodyPr/>
          <a:lstStyle/>
          <a:p>
            <a:r>
              <a:rPr lang="en-GB"/>
              <a:t>Presented by    Dr. Noshina Tariq</a:t>
            </a:r>
            <a:endParaRPr lang="en-US" dirty="0"/>
          </a:p>
        </p:txBody>
      </p:sp>
      <p:sp>
        <p:nvSpPr>
          <p:cNvPr id="5" name="Slide Number Placeholder 4">
            <a:extLst>
              <a:ext uri="{FF2B5EF4-FFF2-40B4-BE49-F238E27FC236}">
                <a16:creationId xmlns:a16="http://schemas.microsoft.com/office/drawing/2014/main" id="{F4111C7A-3A9A-B6D8-F11D-9A7F8758E177}"/>
              </a:ext>
            </a:extLst>
          </p:cNvPr>
          <p:cNvSpPr>
            <a:spLocks noGrp="1"/>
          </p:cNvSpPr>
          <p:nvPr>
            <p:ph type="sldNum" sz="quarter" idx="12"/>
          </p:nvPr>
        </p:nvSpPr>
        <p:spPr/>
        <p:txBody>
          <a:bodyPr/>
          <a:lstStyle/>
          <a:p>
            <a:fld id="{B6F15528-21DE-4FAA-801E-634DDDAF4B2B}" type="slidenum">
              <a:rPr lang="en-US" smtClean="0"/>
              <a:pPr/>
              <a:t>25</a:t>
            </a:fld>
            <a:endParaRPr lang="en-US"/>
          </a:p>
        </p:txBody>
      </p:sp>
      <p:sp>
        <p:nvSpPr>
          <p:cNvPr id="6" name="Title 5">
            <a:extLst>
              <a:ext uri="{FF2B5EF4-FFF2-40B4-BE49-F238E27FC236}">
                <a16:creationId xmlns:a16="http://schemas.microsoft.com/office/drawing/2014/main" id="{BAAC31F0-23A1-5C2E-DEDB-6630B8F8C7D9}"/>
              </a:ext>
            </a:extLst>
          </p:cNvPr>
          <p:cNvSpPr>
            <a:spLocks noGrp="1"/>
          </p:cNvSpPr>
          <p:nvPr>
            <p:ph type="title"/>
          </p:nvPr>
        </p:nvSpPr>
        <p:spPr/>
        <p:txBody>
          <a:bodyPr/>
          <a:lstStyle/>
          <a:p>
            <a:r>
              <a:rPr lang="en-US" dirty="0"/>
              <a:t>Transformer Model Architecture</a:t>
            </a:r>
          </a:p>
        </p:txBody>
      </p:sp>
      <p:pic>
        <p:nvPicPr>
          <p:cNvPr id="8" name="Picture 7">
            <a:extLst>
              <a:ext uri="{FF2B5EF4-FFF2-40B4-BE49-F238E27FC236}">
                <a16:creationId xmlns:a16="http://schemas.microsoft.com/office/drawing/2014/main" id="{69736C1B-3730-CF33-BDC8-77D7D218A4AD}"/>
              </a:ext>
            </a:extLst>
          </p:cNvPr>
          <p:cNvPicPr>
            <a:picLocks noChangeAspect="1"/>
          </p:cNvPicPr>
          <p:nvPr/>
        </p:nvPicPr>
        <p:blipFill>
          <a:blip r:embed="rId2"/>
          <a:stretch>
            <a:fillRect/>
          </a:stretch>
        </p:blipFill>
        <p:spPr>
          <a:xfrm>
            <a:off x="3200400" y="2971800"/>
            <a:ext cx="5161079" cy="2663782"/>
          </a:xfrm>
          <a:prstGeom prst="rect">
            <a:avLst/>
          </a:prstGeom>
        </p:spPr>
      </p:pic>
    </p:spTree>
    <p:extLst>
      <p:ext uri="{BB962C8B-B14F-4D97-AF65-F5344CB8AC3E}">
        <p14:creationId xmlns:p14="http://schemas.microsoft.com/office/powerpoint/2010/main" val="52415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3CDC4A-CDC0-A659-1BE1-29412B9C3446}"/>
              </a:ext>
            </a:extLst>
          </p:cNvPr>
          <p:cNvSpPr>
            <a:spLocks noGrp="1"/>
          </p:cNvSpPr>
          <p:nvPr>
            <p:ph idx="1"/>
          </p:nvPr>
        </p:nvSpPr>
        <p:spPr/>
        <p:txBody>
          <a:bodyPr/>
          <a:lstStyle/>
          <a:p>
            <a:endParaRPr lang="en-US" dirty="0"/>
          </a:p>
        </p:txBody>
      </p:sp>
      <p:sp>
        <p:nvSpPr>
          <p:cNvPr id="3" name="Date Placeholder 2">
            <a:extLst>
              <a:ext uri="{FF2B5EF4-FFF2-40B4-BE49-F238E27FC236}">
                <a16:creationId xmlns:a16="http://schemas.microsoft.com/office/drawing/2014/main" id="{E9936AF4-3B45-18D5-9C4C-9A2C7FC8EB14}"/>
              </a:ext>
            </a:extLst>
          </p:cNvPr>
          <p:cNvSpPr>
            <a:spLocks noGrp="1"/>
          </p:cNvSpPr>
          <p:nvPr>
            <p:ph type="dt" sz="half" idx="10"/>
          </p:nvPr>
        </p:nvSpPr>
        <p:spPr/>
        <p:txBody>
          <a:bodyPr/>
          <a:lstStyle/>
          <a:p>
            <a:fld id="{9B8065C6-3E99-48F5-AA87-310751275914}" type="datetime1">
              <a:rPr lang="en-US" smtClean="0"/>
              <a:t>11/28/2025</a:t>
            </a:fld>
            <a:endParaRPr lang="en-US"/>
          </a:p>
        </p:txBody>
      </p:sp>
      <p:sp>
        <p:nvSpPr>
          <p:cNvPr id="4" name="Footer Placeholder 3">
            <a:extLst>
              <a:ext uri="{FF2B5EF4-FFF2-40B4-BE49-F238E27FC236}">
                <a16:creationId xmlns:a16="http://schemas.microsoft.com/office/drawing/2014/main" id="{7D2F6ACD-A66B-C046-7F49-ED1F623B9FED}"/>
              </a:ext>
            </a:extLst>
          </p:cNvPr>
          <p:cNvSpPr>
            <a:spLocks noGrp="1"/>
          </p:cNvSpPr>
          <p:nvPr>
            <p:ph type="ftr" sz="quarter" idx="11"/>
          </p:nvPr>
        </p:nvSpPr>
        <p:spPr/>
        <p:txBody>
          <a:bodyPr/>
          <a:lstStyle/>
          <a:p>
            <a:r>
              <a:rPr lang="en-GB"/>
              <a:t>Presented by    Dr. Noshina Tariq</a:t>
            </a:r>
            <a:endParaRPr lang="en-US" dirty="0"/>
          </a:p>
        </p:txBody>
      </p:sp>
      <p:sp>
        <p:nvSpPr>
          <p:cNvPr id="5" name="Slide Number Placeholder 4">
            <a:extLst>
              <a:ext uri="{FF2B5EF4-FFF2-40B4-BE49-F238E27FC236}">
                <a16:creationId xmlns:a16="http://schemas.microsoft.com/office/drawing/2014/main" id="{4B5BBF06-DFF9-1B65-8BC7-B432253E0B56}"/>
              </a:ext>
            </a:extLst>
          </p:cNvPr>
          <p:cNvSpPr>
            <a:spLocks noGrp="1"/>
          </p:cNvSpPr>
          <p:nvPr>
            <p:ph type="sldNum" sz="quarter" idx="12"/>
          </p:nvPr>
        </p:nvSpPr>
        <p:spPr/>
        <p:txBody>
          <a:bodyPr/>
          <a:lstStyle/>
          <a:p>
            <a:fld id="{B6F15528-21DE-4FAA-801E-634DDDAF4B2B}" type="slidenum">
              <a:rPr lang="en-US" smtClean="0"/>
              <a:pPr/>
              <a:t>26</a:t>
            </a:fld>
            <a:endParaRPr lang="en-US"/>
          </a:p>
        </p:txBody>
      </p:sp>
      <p:sp>
        <p:nvSpPr>
          <p:cNvPr id="6" name="Title 5">
            <a:extLst>
              <a:ext uri="{FF2B5EF4-FFF2-40B4-BE49-F238E27FC236}">
                <a16:creationId xmlns:a16="http://schemas.microsoft.com/office/drawing/2014/main" id="{FED44BE0-05A0-1FF8-4D27-F35D232B47E4}"/>
              </a:ext>
            </a:extLst>
          </p:cNvPr>
          <p:cNvSpPr>
            <a:spLocks noGrp="1"/>
          </p:cNvSpPr>
          <p:nvPr>
            <p:ph type="title"/>
          </p:nvPr>
        </p:nvSpPr>
        <p:spPr/>
        <p:txBody>
          <a:bodyPr/>
          <a:lstStyle/>
          <a:p>
            <a:r>
              <a:rPr lang="en-US" dirty="0"/>
              <a:t>Transformer Model Architecture</a:t>
            </a:r>
          </a:p>
        </p:txBody>
      </p:sp>
      <p:pic>
        <p:nvPicPr>
          <p:cNvPr id="7170" name="Picture 2">
            <a:extLst>
              <a:ext uri="{FF2B5EF4-FFF2-40B4-BE49-F238E27FC236}">
                <a16:creationId xmlns:a16="http://schemas.microsoft.com/office/drawing/2014/main" id="{7FFC29C4-5A0D-9D0C-94F3-2EA1639D14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760537"/>
            <a:ext cx="8153400" cy="43394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D0BA323-1D49-5DD6-F7FC-E64D40238EDD}"/>
              </a:ext>
            </a:extLst>
          </p:cNvPr>
          <p:cNvSpPr txBox="1"/>
          <p:nvPr/>
        </p:nvSpPr>
        <p:spPr>
          <a:xfrm>
            <a:off x="8991600" y="6145530"/>
            <a:ext cx="3327400" cy="369332"/>
          </a:xfrm>
          <a:prstGeom prst="rect">
            <a:avLst/>
          </a:prstGeom>
          <a:noFill/>
        </p:spPr>
        <p:txBody>
          <a:bodyPr wrap="square" rtlCol="0">
            <a:spAutoFit/>
          </a:bodyPr>
          <a:lstStyle/>
          <a:p>
            <a:r>
              <a:rPr lang="en-US" dirty="0">
                <a:solidFill>
                  <a:srgbClr val="FF0000"/>
                </a:solidFill>
              </a:rPr>
              <a:t>machinelearningmastery.com</a:t>
            </a:r>
          </a:p>
        </p:txBody>
      </p:sp>
    </p:spTree>
    <p:extLst>
      <p:ext uri="{BB962C8B-B14F-4D97-AF65-F5344CB8AC3E}">
        <p14:creationId xmlns:p14="http://schemas.microsoft.com/office/powerpoint/2010/main" val="34504796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2D5C512-C51D-17C2-8C46-6C6B9E668940}"/>
              </a:ext>
            </a:extLst>
          </p:cNvPr>
          <p:cNvSpPr>
            <a:spLocks noGrp="1"/>
          </p:cNvSpPr>
          <p:nvPr>
            <p:ph type="dt" sz="half" idx="10"/>
          </p:nvPr>
        </p:nvSpPr>
        <p:spPr/>
        <p:txBody>
          <a:bodyPr/>
          <a:lstStyle/>
          <a:p>
            <a:fld id="{1D64D9FD-0CC2-4505-BA59-387E762BFBEC}" type="datetime1">
              <a:rPr lang="en-US" smtClean="0"/>
              <a:t>11/28/2025</a:t>
            </a:fld>
            <a:endParaRPr lang="en-US"/>
          </a:p>
        </p:txBody>
      </p:sp>
      <p:sp>
        <p:nvSpPr>
          <p:cNvPr id="4" name="Footer Placeholder 3">
            <a:extLst>
              <a:ext uri="{FF2B5EF4-FFF2-40B4-BE49-F238E27FC236}">
                <a16:creationId xmlns:a16="http://schemas.microsoft.com/office/drawing/2014/main" id="{C98EA468-25CA-9A63-E2C2-6F958449B4DF}"/>
              </a:ext>
            </a:extLst>
          </p:cNvPr>
          <p:cNvSpPr>
            <a:spLocks noGrp="1"/>
          </p:cNvSpPr>
          <p:nvPr>
            <p:ph type="ftr" sz="quarter" idx="11"/>
          </p:nvPr>
        </p:nvSpPr>
        <p:spPr/>
        <p:txBody>
          <a:bodyPr/>
          <a:lstStyle/>
          <a:p>
            <a:r>
              <a:rPr lang="en-GB"/>
              <a:t>Presented by    Dr. Noshina Tariq</a:t>
            </a:r>
            <a:endParaRPr lang="en-US" dirty="0"/>
          </a:p>
        </p:txBody>
      </p:sp>
      <p:sp>
        <p:nvSpPr>
          <p:cNvPr id="5" name="Slide Number Placeholder 4">
            <a:extLst>
              <a:ext uri="{FF2B5EF4-FFF2-40B4-BE49-F238E27FC236}">
                <a16:creationId xmlns:a16="http://schemas.microsoft.com/office/drawing/2014/main" id="{56D197BE-E179-FD06-CE8E-EF44BB514282}"/>
              </a:ext>
            </a:extLst>
          </p:cNvPr>
          <p:cNvSpPr>
            <a:spLocks noGrp="1"/>
          </p:cNvSpPr>
          <p:nvPr>
            <p:ph type="sldNum" sz="quarter" idx="12"/>
          </p:nvPr>
        </p:nvSpPr>
        <p:spPr/>
        <p:txBody>
          <a:bodyPr/>
          <a:lstStyle/>
          <a:p>
            <a:fld id="{B6F15528-21DE-4FAA-801E-634DDDAF4B2B}" type="slidenum">
              <a:rPr lang="en-US" smtClean="0"/>
              <a:pPr/>
              <a:t>27</a:t>
            </a:fld>
            <a:endParaRPr lang="en-US"/>
          </a:p>
        </p:txBody>
      </p:sp>
      <p:sp>
        <p:nvSpPr>
          <p:cNvPr id="6" name="Title 5">
            <a:extLst>
              <a:ext uri="{FF2B5EF4-FFF2-40B4-BE49-F238E27FC236}">
                <a16:creationId xmlns:a16="http://schemas.microsoft.com/office/drawing/2014/main" id="{0CEAB621-6F4B-B90E-FB9C-CAF9FFD47D5F}"/>
              </a:ext>
            </a:extLst>
          </p:cNvPr>
          <p:cNvSpPr>
            <a:spLocks noGrp="1"/>
          </p:cNvSpPr>
          <p:nvPr>
            <p:ph type="title"/>
          </p:nvPr>
        </p:nvSpPr>
        <p:spPr/>
        <p:txBody>
          <a:bodyPr/>
          <a:lstStyle/>
          <a:p>
            <a:r>
              <a:rPr lang="en-US" dirty="0"/>
              <a:t>Transformer Model Architecture</a:t>
            </a:r>
          </a:p>
        </p:txBody>
      </p:sp>
      <p:sp>
        <p:nvSpPr>
          <p:cNvPr id="8" name="TextBox 7">
            <a:extLst>
              <a:ext uri="{FF2B5EF4-FFF2-40B4-BE49-F238E27FC236}">
                <a16:creationId xmlns:a16="http://schemas.microsoft.com/office/drawing/2014/main" id="{A490F517-6359-B365-A7AC-510F90CA329C}"/>
              </a:ext>
            </a:extLst>
          </p:cNvPr>
          <p:cNvSpPr txBox="1"/>
          <p:nvPr/>
        </p:nvSpPr>
        <p:spPr>
          <a:xfrm>
            <a:off x="10363200" y="6145530"/>
            <a:ext cx="1955800" cy="381000"/>
          </a:xfrm>
          <a:prstGeom prst="rect">
            <a:avLst/>
          </a:prstGeom>
          <a:noFill/>
        </p:spPr>
        <p:txBody>
          <a:bodyPr wrap="square" rtlCol="0">
            <a:spAutoFit/>
          </a:bodyPr>
          <a:lstStyle/>
          <a:p>
            <a:r>
              <a:rPr lang="en-US" dirty="0">
                <a:solidFill>
                  <a:srgbClr val="FF0000"/>
                </a:solidFill>
              </a:rPr>
              <a:t>medium.com</a:t>
            </a:r>
          </a:p>
        </p:txBody>
      </p:sp>
      <p:sp>
        <p:nvSpPr>
          <p:cNvPr id="10" name="Content Placeholder 9">
            <a:extLst>
              <a:ext uri="{FF2B5EF4-FFF2-40B4-BE49-F238E27FC236}">
                <a16:creationId xmlns:a16="http://schemas.microsoft.com/office/drawing/2014/main" id="{FAF527A4-40C3-C485-37A3-8C2024E93347}"/>
              </a:ext>
            </a:extLst>
          </p:cNvPr>
          <p:cNvSpPr>
            <a:spLocks noGrp="1"/>
          </p:cNvSpPr>
          <p:nvPr>
            <p:ph idx="1"/>
          </p:nvPr>
        </p:nvSpPr>
        <p:spPr/>
        <p:txBody>
          <a:bodyPr/>
          <a:lstStyle/>
          <a:p>
            <a:endParaRPr lang="en-US"/>
          </a:p>
        </p:txBody>
      </p:sp>
      <p:pic>
        <p:nvPicPr>
          <p:cNvPr id="8194" name="Picture 2">
            <a:extLst>
              <a:ext uri="{FF2B5EF4-FFF2-40B4-BE49-F238E27FC236}">
                <a16:creationId xmlns:a16="http://schemas.microsoft.com/office/drawing/2014/main" id="{9A209D7D-4316-A979-8970-1F547E1F98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1940" y="2320281"/>
            <a:ext cx="6780460" cy="286131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CF19BA96-F1E1-1DF1-D43E-95934F6261D4}"/>
              </a:ext>
            </a:extLst>
          </p:cNvPr>
          <p:cNvPicPr>
            <a:picLocks noChangeAspect="1"/>
          </p:cNvPicPr>
          <p:nvPr/>
        </p:nvPicPr>
        <p:blipFill>
          <a:blip r:embed="rId3"/>
          <a:stretch>
            <a:fillRect/>
          </a:stretch>
        </p:blipFill>
        <p:spPr>
          <a:xfrm>
            <a:off x="762000" y="3276600"/>
            <a:ext cx="3552377" cy="838201"/>
          </a:xfrm>
          <a:prstGeom prst="rect">
            <a:avLst/>
          </a:prstGeom>
        </p:spPr>
      </p:pic>
    </p:spTree>
    <p:extLst>
      <p:ext uri="{BB962C8B-B14F-4D97-AF65-F5344CB8AC3E}">
        <p14:creationId xmlns:p14="http://schemas.microsoft.com/office/powerpoint/2010/main" val="3897008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E9E51F4-5D3B-58B4-9E00-DF19F7E55F02}"/>
              </a:ext>
            </a:extLst>
          </p:cNvPr>
          <p:cNvSpPr>
            <a:spLocks noGrp="1"/>
          </p:cNvSpPr>
          <p:nvPr>
            <p:ph type="dt" sz="half" idx="10"/>
          </p:nvPr>
        </p:nvSpPr>
        <p:spPr/>
        <p:txBody>
          <a:bodyPr/>
          <a:lstStyle/>
          <a:p>
            <a:fld id="{ACE38785-EFCE-4B32-BC35-5BEA2D49EE9C}" type="datetime1">
              <a:rPr lang="en-US" smtClean="0"/>
              <a:t>11/28/2025</a:t>
            </a:fld>
            <a:endParaRPr lang="en-US"/>
          </a:p>
        </p:txBody>
      </p:sp>
      <p:sp>
        <p:nvSpPr>
          <p:cNvPr id="4" name="Footer Placeholder 3">
            <a:extLst>
              <a:ext uri="{FF2B5EF4-FFF2-40B4-BE49-F238E27FC236}">
                <a16:creationId xmlns:a16="http://schemas.microsoft.com/office/drawing/2014/main" id="{2E346C26-A2A2-BFE0-EE52-4F59C56A952A}"/>
              </a:ext>
            </a:extLst>
          </p:cNvPr>
          <p:cNvSpPr>
            <a:spLocks noGrp="1"/>
          </p:cNvSpPr>
          <p:nvPr>
            <p:ph type="ftr" sz="quarter" idx="11"/>
          </p:nvPr>
        </p:nvSpPr>
        <p:spPr/>
        <p:txBody>
          <a:bodyPr/>
          <a:lstStyle/>
          <a:p>
            <a:r>
              <a:rPr lang="en-GB"/>
              <a:t>Presented by    Dr. Noshina Tariq</a:t>
            </a:r>
            <a:endParaRPr lang="en-US" dirty="0"/>
          </a:p>
        </p:txBody>
      </p:sp>
      <p:sp>
        <p:nvSpPr>
          <p:cNvPr id="5" name="Slide Number Placeholder 4">
            <a:extLst>
              <a:ext uri="{FF2B5EF4-FFF2-40B4-BE49-F238E27FC236}">
                <a16:creationId xmlns:a16="http://schemas.microsoft.com/office/drawing/2014/main" id="{BFEB91A2-5E26-C2FC-DBE1-B7756BE0DBC0}"/>
              </a:ext>
            </a:extLst>
          </p:cNvPr>
          <p:cNvSpPr>
            <a:spLocks noGrp="1"/>
          </p:cNvSpPr>
          <p:nvPr>
            <p:ph type="sldNum" sz="quarter" idx="12"/>
          </p:nvPr>
        </p:nvSpPr>
        <p:spPr/>
        <p:txBody>
          <a:bodyPr/>
          <a:lstStyle/>
          <a:p>
            <a:fld id="{B6F15528-21DE-4FAA-801E-634DDDAF4B2B}" type="slidenum">
              <a:rPr lang="en-US" smtClean="0"/>
              <a:pPr/>
              <a:t>28</a:t>
            </a:fld>
            <a:endParaRPr lang="en-US"/>
          </a:p>
        </p:txBody>
      </p:sp>
      <p:sp>
        <p:nvSpPr>
          <p:cNvPr id="6" name="Title 5">
            <a:extLst>
              <a:ext uri="{FF2B5EF4-FFF2-40B4-BE49-F238E27FC236}">
                <a16:creationId xmlns:a16="http://schemas.microsoft.com/office/drawing/2014/main" id="{9DAFEEAB-1319-0B82-89B3-7F1FDA4D9DD6}"/>
              </a:ext>
            </a:extLst>
          </p:cNvPr>
          <p:cNvSpPr>
            <a:spLocks noGrp="1"/>
          </p:cNvSpPr>
          <p:nvPr>
            <p:ph type="title"/>
          </p:nvPr>
        </p:nvSpPr>
        <p:spPr/>
        <p:txBody>
          <a:bodyPr/>
          <a:lstStyle/>
          <a:p>
            <a:r>
              <a:rPr lang="en-US" dirty="0"/>
              <a:t>Positional Embedding</a:t>
            </a:r>
          </a:p>
        </p:txBody>
      </p:sp>
      <p:pic>
        <p:nvPicPr>
          <p:cNvPr id="5122" name="Picture 2">
            <a:extLst>
              <a:ext uri="{FF2B5EF4-FFF2-40B4-BE49-F238E27FC236}">
                <a16:creationId xmlns:a16="http://schemas.microsoft.com/office/drawing/2014/main" id="{0D3FAAAF-F5A6-7B87-D430-9481FDAB7CFE}"/>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326444" y="1508124"/>
            <a:ext cx="8046156" cy="452596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F96988F-5B30-5EA9-B5A1-B426ABECF8D0}"/>
              </a:ext>
            </a:extLst>
          </p:cNvPr>
          <p:cNvSpPr txBox="1"/>
          <p:nvPr/>
        </p:nvSpPr>
        <p:spPr>
          <a:xfrm>
            <a:off x="9677400" y="6172200"/>
            <a:ext cx="2438400" cy="369332"/>
          </a:xfrm>
          <a:prstGeom prst="rect">
            <a:avLst/>
          </a:prstGeom>
          <a:noFill/>
        </p:spPr>
        <p:txBody>
          <a:bodyPr wrap="square" rtlCol="0">
            <a:spAutoFit/>
          </a:bodyPr>
          <a:lstStyle/>
          <a:p>
            <a:r>
              <a:rPr lang="en-US" dirty="0">
                <a:solidFill>
                  <a:srgbClr val="FF0000"/>
                </a:solidFill>
              </a:rPr>
              <a:t>https://medium.com/</a:t>
            </a:r>
          </a:p>
        </p:txBody>
      </p:sp>
    </p:spTree>
    <p:extLst>
      <p:ext uri="{BB962C8B-B14F-4D97-AF65-F5344CB8AC3E}">
        <p14:creationId xmlns:p14="http://schemas.microsoft.com/office/powerpoint/2010/main" val="12842390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DA2636-E9B8-EF2D-2634-EAC850E00502}"/>
              </a:ext>
            </a:extLst>
          </p:cNvPr>
          <p:cNvSpPr>
            <a:spLocks noGrp="1"/>
          </p:cNvSpPr>
          <p:nvPr>
            <p:ph idx="1"/>
          </p:nvPr>
        </p:nvSpPr>
        <p:spPr/>
        <p:txBody>
          <a:bodyPr>
            <a:normAutofit/>
          </a:bodyPr>
          <a:lstStyle/>
          <a:p>
            <a:r>
              <a:rPr lang="en-US" b="0" i="0" dirty="0">
                <a:solidFill>
                  <a:srgbClr val="242424"/>
                </a:solidFill>
                <a:effectLst/>
                <a:highlight>
                  <a:srgbClr val="FFFFFF"/>
                </a:highlight>
                <a:latin typeface="source-serif-pro"/>
              </a:rPr>
              <a:t>The attention mechanism is at the </a:t>
            </a:r>
            <a:r>
              <a:rPr lang="en-US" b="0" i="0" dirty="0">
                <a:solidFill>
                  <a:srgbClr val="0099CC"/>
                </a:solidFill>
                <a:effectLst/>
                <a:highlight>
                  <a:srgbClr val="FFFFFF"/>
                </a:highlight>
                <a:latin typeface="source-serif-pro"/>
              </a:rPr>
              <a:t>core of the transformer architecture  </a:t>
            </a:r>
          </a:p>
          <a:p>
            <a:r>
              <a:rPr lang="en-US" b="0" i="0" dirty="0">
                <a:solidFill>
                  <a:srgbClr val="242424"/>
                </a:solidFill>
                <a:effectLst/>
                <a:highlight>
                  <a:srgbClr val="FFFFFF"/>
                </a:highlight>
                <a:latin typeface="source-serif-pro"/>
              </a:rPr>
              <a:t>The attention mechanism enables the model to assign different </a:t>
            </a:r>
            <a:r>
              <a:rPr lang="en-US" b="0" i="1" dirty="0">
                <a:solidFill>
                  <a:srgbClr val="00B0F0"/>
                </a:solidFill>
                <a:effectLst/>
                <a:highlight>
                  <a:srgbClr val="FFFFFF"/>
                </a:highlight>
                <a:latin typeface="source-serif-pro"/>
              </a:rPr>
              <a:t>attention weights/scores</a:t>
            </a:r>
            <a:r>
              <a:rPr lang="en-US" b="0" i="0" dirty="0">
                <a:solidFill>
                  <a:srgbClr val="00B0F0"/>
                </a:solidFill>
                <a:effectLst/>
                <a:highlight>
                  <a:srgbClr val="FFFFFF"/>
                </a:highlight>
                <a:latin typeface="source-serif-pro"/>
              </a:rPr>
              <a:t> </a:t>
            </a:r>
            <a:r>
              <a:rPr lang="en-US" b="0" i="0" dirty="0">
                <a:solidFill>
                  <a:srgbClr val="242424"/>
                </a:solidFill>
                <a:effectLst/>
                <a:highlight>
                  <a:srgbClr val="FFFFFF"/>
                </a:highlight>
                <a:latin typeface="source-serif-pro"/>
              </a:rPr>
              <a:t>to different tokens in a sequence </a:t>
            </a:r>
          </a:p>
          <a:p>
            <a:r>
              <a:rPr lang="en-US" b="1" i="0" dirty="0">
                <a:solidFill>
                  <a:srgbClr val="242424"/>
                </a:solidFill>
                <a:effectLst/>
                <a:highlight>
                  <a:srgbClr val="FFFFFF"/>
                </a:highlight>
                <a:latin typeface="source-serif-pro"/>
              </a:rPr>
              <a:t>Why?</a:t>
            </a:r>
            <a:endParaRPr lang="en-US" b="0" i="0" dirty="0">
              <a:solidFill>
                <a:srgbClr val="242424"/>
              </a:solidFill>
              <a:effectLst/>
              <a:highlight>
                <a:srgbClr val="FFFFFF"/>
              </a:highlight>
              <a:latin typeface="source-serif-pro"/>
            </a:endParaRPr>
          </a:p>
          <a:p>
            <a:pPr lvl="1"/>
            <a:r>
              <a:rPr lang="en-US" sz="2800" b="0" i="0" dirty="0">
                <a:solidFill>
                  <a:srgbClr val="242424"/>
                </a:solidFill>
                <a:effectLst/>
                <a:highlight>
                  <a:srgbClr val="FFFFFF"/>
                </a:highlight>
                <a:latin typeface="source-serif-pro"/>
              </a:rPr>
              <a:t>More importance to </a:t>
            </a:r>
            <a:r>
              <a:rPr lang="en-US" sz="2800" b="0" i="0" dirty="0">
                <a:solidFill>
                  <a:srgbClr val="FF0000"/>
                </a:solidFill>
                <a:effectLst/>
                <a:highlight>
                  <a:srgbClr val="FFFFFF"/>
                </a:highlight>
                <a:latin typeface="source-serif-pro"/>
              </a:rPr>
              <a:t>relevant information</a:t>
            </a:r>
            <a:r>
              <a:rPr lang="en-US" sz="2800" b="0" i="0" dirty="0">
                <a:solidFill>
                  <a:srgbClr val="242424"/>
                </a:solidFill>
                <a:effectLst/>
                <a:highlight>
                  <a:srgbClr val="FFFFFF"/>
                </a:highlight>
                <a:latin typeface="source-serif-pro"/>
              </a:rPr>
              <a:t>,</a:t>
            </a:r>
          </a:p>
          <a:p>
            <a:pPr lvl="1"/>
            <a:r>
              <a:rPr lang="en-US" sz="2800" b="0" i="0" dirty="0">
                <a:solidFill>
                  <a:srgbClr val="242424"/>
                </a:solidFill>
                <a:effectLst/>
                <a:highlight>
                  <a:srgbClr val="FFFFFF"/>
                </a:highlight>
                <a:latin typeface="source-serif-pro"/>
              </a:rPr>
              <a:t>Ignore </a:t>
            </a:r>
            <a:r>
              <a:rPr lang="en-US" sz="2800" b="0" i="0" dirty="0">
                <a:solidFill>
                  <a:srgbClr val="7030A0"/>
                </a:solidFill>
                <a:effectLst/>
                <a:highlight>
                  <a:srgbClr val="FFFFFF"/>
                </a:highlight>
                <a:latin typeface="source-serif-pro"/>
              </a:rPr>
              <a:t>irrelevant information</a:t>
            </a:r>
            <a:r>
              <a:rPr lang="en-US" sz="2800" b="0" i="0" dirty="0">
                <a:solidFill>
                  <a:srgbClr val="242424"/>
                </a:solidFill>
                <a:effectLst/>
                <a:highlight>
                  <a:srgbClr val="FFFFFF"/>
                </a:highlight>
                <a:latin typeface="source-serif-pro"/>
              </a:rPr>
              <a:t>, </a:t>
            </a:r>
          </a:p>
          <a:p>
            <a:pPr lvl="1"/>
            <a:r>
              <a:rPr lang="en-US" sz="2800" b="0" i="0" dirty="0">
                <a:solidFill>
                  <a:srgbClr val="242424"/>
                </a:solidFill>
                <a:effectLst/>
                <a:highlight>
                  <a:srgbClr val="FFFFFF"/>
                </a:highlight>
                <a:latin typeface="source-serif-pro"/>
              </a:rPr>
              <a:t>Effectively capture </a:t>
            </a:r>
            <a:r>
              <a:rPr lang="en-US" sz="2800" b="0" i="0" dirty="0">
                <a:solidFill>
                  <a:srgbClr val="FFC000"/>
                </a:solidFill>
                <a:effectLst/>
                <a:highlight>
                  <a:srgbClr val="FFFFFF"/>
                </a:highlight>
                <a:latin typeface="source-serif-pro"/>
              </a:rPr>
              <a:t>long-range dependencies</a:t>
            </a:r>
          </a:p>
        </p:txBody>
      </p:sp>
      <p:sp>
        <p:nvSpPr>
          <p:cNvPr id="3" name="Date Placeholder 2">
            <a:extLst>
              <a:ext uri="{FF2B5EF4-FFF2-40B4-BE49-F238E27FC236}">
                <a16:creationId xmlns:a16="http://schemas.microsoft.com/office/drawing/2014/main" id="{5BCFC684-F6F7-D2A6-B5B1-79F72D7A40D0}"/>
              </a:ext>
            </a:extLst>
          </p:cNvPr>
          <p:cNvSpPr>
            <a:spLocks noGrp="1"/>
          </p:cNvSpPr>
          <p:nvPr>
            <p:ph type="dt" sz="half" idx="10"/>
          </p:nvPr>
        </p:nvSpPr>
        <p:spPr/>
        <p:txBody>
          <a:bodyPr/>
          <a:lstStyle/>
          <a:p>
            <a:fld id="{E69AF021-A675-4809-A1DF-B36AD708D6F9}" type="datetime1">
              <a:rPr lang="en-US" smtClean="0"/>
              <a:t>11/28/2025</a:t>
            </a:fld>
            <a:endParaRPr lang="en-US"/>
          </a:p>
        </p:txBody>
      </p:sp>
      <p:sp>
        <p:nvSpPr>
          <p:cNvPr id="4" name="Footer Placeholder 3">
            <a:extLst>
              <a:ext uri="{FF2B5EF4-FFF2-40B4-BE49-F238E27FC236}">
                <a16:creationId xmlns:a16="http://schemas.microsoft.com/office/drawing/2014/main" id="{8D990DF6-BFA2-5CA3-DEE6-C9E8C92E28CC}"/>
              </a:ext>
            </a:extLst>
          </p:cNvPr>
          <p:cNvSpPr>
            <a:spLocks noGrp="1"/>
          </p:cNvSpPr>
          <p:nvPr>
            <p:ph type="ftr" sz="quarter" idx="11"/>
          </p:nvPr>
        </p:nvSpPr>
        <p:spPr/>
        <p:txBody>
          <a:bodyPr/>
          <a:lstStyle/>
          <a:p>
            <a:r>
              <a:rPr lang="en-GB"/>
              <a:t>Presented by    Dr. Noshina Tariq</a:t>
            </a:r>
            <a:endParaRPr lang="en-US" dirty="0"/>
          </a:p>
        </p:txBody>
      </p:sp>
      <p:sp>
        <p:nvSpPr>
          <p:cNvPr id="5" name="Slide Number Placeholder 4">
            <a:extLst>
              <a:ext uri="{FF2B5EF4-FFF2-40B4-BE49-F238E27FC236}">
                <a16:creationId xmlns:a16="http://schemas.microsoft.com/office/drawing/2014/main" id="{77523A04-8013-7BD7-4F05-2D3BD7E0195D}"/>
              </a:ext>
            </a:extLst>
          </p:cNvPr>
          <p:cNvSpPr>
            <a:spLocks noGrp="1"/>
          </p:cNvSpPr>
          <p:nvPr>
            <p:ph type="sldNum" sz="quarter" idx="12"/>
          </p:nvPr>
        </p:nvSpPr>
        <p:spPr/>
        <p:txBody>
          <a:bodyPr/>
          <a:lstStyle/>
          <a:p>
            <a:fld id="{B6F15528-21DE-4FAA-801E-634DDDAF4B2B}" type="slidenum">
              <a:rPr lang="en-US" smtClean="0"/>
              <a:pPr/>
              <a:t>29</a:t>
            </a:fld>
            <a:endParaRPr lang="en-US"/>
          </a:p>
        </p:txBody>
      </p:sp>
      <p:sp>
        <p:nvSpPr>
          <p:cNvPr id="6" name="Title 5">
            <a:extLst>
              <a:ext uri="{FF2B5EF4-FFF2-40B4-BE49-F238E27FC236}">
                <a16:creationId xmlns:a16="http://schemas.microsoft.com/office/drawing/2014/main" id="{2EA4D0F8-560E-B2E9-C84E-55E747EE9737}"/>
              </a:ext>
            </a:extLst>
          </p:cNvPr>
          <p:cNvSpPr>
            <a:spLocks noGrp="1"/>
          </p:cNvSpPr>
          <p:nvPr>
            <p:ph type="title"/>
          </p:nvPr>
        </p:nvSpPr>
        <p:spPr/>
        <p:txBody>
          <a:bodyPr/>
          <a:lstStyle/>
          <a:p>
            <a:r>
              <a:rPr lang="en-US" dirty="0"/>
              <a:t>Attention Mechanism</a:t>
            </a:r>
          </a:p>
        </p:txBody>
      </p:sp>
      <p:pic>
        <p:nvPicPr>
          <p:cNvPr id="8" name="Picture 7">
            <a:extLst>
              <a:ext uri="{FF2B5EF4-FFF2-40B4-BE49-F238E27FC236}">
                <a16:creationId xmlns:a16="http://schemas.microsoft.com/office/drawing/2014/main" id="{F3FF7651-34AA-BFA6-1543-804FD8FF1637}"/>
              </a:ext>
            </a:extLst>
          </p:cNvPr>
          <p:cNvPicPr>
            <a:picLocks noChangeAspect="1"/>
          </p:cNvPicPr>
          <p:nvPr/>
        </p:nvPicPr>
        <p:blipFill>
          <a:blip r:embed="rId2"/>
          <a:stretch>
            <a:fillRect/>
          </a:stretch>
        </p:blipFill>
        <p:spPr>
          <a:xfrm>
            <a:off x="8382000" y="3125948"/>
            <a:ext cx="2771775" cy="3114675"/>
          </a:xfrm>
          <a:prstGeom prst="rect">
            <a:avLst/>
          </a:prstGeom>
        </p:spPr>
      </p:pic>
    </p:spTree>
    <p:extLst>
      <p:ext uri="{BB962C8B-B14F-4D97-AF65-F5344CB8AC3E}">
        <p14:creationId xmlns:p14="http://schemas.microsoft.com/office/powerpoint/2010/main" val="2214502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09F46B-0674-C9FB-36D2-82AE6C8E40CC}"/>
              </a:ext>
            </a:extLst>
          </p:cNvPr>
          <p:cNvSpPr>
            <a:spLocks noGrp="1"/>
          </p:cNvSpPr>
          <p:nvPr>
            <p:ph idx="1"/>
          </p:nvPr>
        </p:nvSpPr>
        <p:spPr/>
        <p:txBody>
          <a:bodyPr>
            <a:normAutofit/>
          </a:bodyPr>
          <a:lstStyle/>
          <a:p>
            <a:r>
              <a:rPr lang="en-US" dirty="0">
                <a:solidFill>
                  <a:srgbClr val="FF0000"/>
                </a:solidFill>
              </a:rPr>
              <a:t>Sequence transduction models </a:t>
            </a:r>
            <a:r>
              <a:rPr lang="en-US" dirty="0"/>
              <a:t>are based on complex </a:t>
            </a:r>
            <a:r>
              <a:rPr lang="en-US" dirty="0">
                <a:solidFill>
                  <a:srgbClr val="00B0F0"/>
                </a:solidFill>
              </a:rPr>
              <a:t>recurrent or convolutional neural networks </a:t>
            </a:r>
          </a:p>
          <a:p>
            <a:pPr lvl="1"/>
            <a:r>
              <a:rPr lang="en-US" dirty="0"/>
              <a:t>An encoder and a decoder. </a:t>
            </a:r>
          </a:p>
          <a:p>
            <a:r>
              <a:rPr lang="en-US" dirty="0"/>
              <a:t>However, the model called </a:t>
            </a:r>
            <a:r>
              <a:rPr lang="en-US" b="1" dirty="0"/>
              <a:t>Transformer</a:t>
            </a:r>
            <a:r>
              <a:rPr lang="en-US" dirty="0"/>
              <a:t>, is based solely on </a:t>
            </a:r>
            <a:r>
              <a:rPr lang="en-US" dirty="0">
                <a:solidFill>
                  <a:srgbClr val="00B0F0"/>
                </a:solidFill>
              </a:rPr>
              <a:t>attention mechanisms</a:t>
            </a:r>
            <a:r>
              <a:rPr lang="en-US" dirty="0"/>
              <a:t> </a:t>
            </a:r>
          </a:p>
          <a:p>
            <a:pPr lvl="1"/>
            <a:r>
              <a:rPr lang="en-US" dirty="0"/>
              <a:t>No need for </a:t>
            </a:r>
            <a:r>
              <a:rPr lang="en-US" b="1" dirty="0">
                <a:solidFill>
                  <a:srgbClr val="FFC000"/>
                </a:solidFill>
              </a:rPr>
              <a:t>recurrence and convolutions </a:t>
            </a:r>
            <a:r>
              <a:rPr lang="en-US" dirty="0"/>
              <a:t>entirely. </a:t>
            </a:r>
          </a:p>
          <a:p>
            <a:r>
              <a:rPr lang="en-US" dirty="0"/>
              <a:t>Transformer-based models are </a:t>
            </a:r>
            <a:r>
              <a:rPr lang="en-US" dirty="0">
                <a:solidFill>
                  <a:srgbClr val="FF0000"/>
                </a:solidFill>
              </a:rPr>
              <a:t>superior in quality </a:t>
            </a:r>
            <a:r>
              <a:rPr lang="en-US" dirty="0"/>
              <a:t>and can process in a more </a:t>
            </a:r>
            <a:r>
              <a:rPr lang="en-US" dirty="0">
                <a:solidFill>
                  <a:srgbClr val="FF0000"/>
                </a:solidFill>
              </a:rPr>
              <a:t>parallel way</a:t>
            </a:r>
          </a:p>
          <a:p>
            <a:r>
              <a:rPr lang="en-US" dirty="0"/>
              <a:t>Require </a:t>
            </a:r>
            <a:r>
              <a:rPr lang="en-US" dirty="0">
                <a:solidFill>
                  <a:srgbClr val="00B050"/>
                </a:solidFill>
              </a:rPr>
              <a:t>less training </a:t>
            </a:r>
            <a:r>
              <a:rPr lang="en-US" dirty="0"/>
              <a:t>time. </a:t>
            </a:r>
          </a:p>
        </p:txBody>
      </p:sp>
      <p:sp>
        <p:nvSpPr>
          <p:cNvPr id="3" name="Date Placeholder 2">
            <a:extLst>
              <a:ext uri="{FF2B5EF4-FFF2-40B4-BE49-F238E27FC236}">
                <a16:creationId xmlns:a16="http://schemas.microsoft.com/office/drawing/2014/main" id="{7192AF86-635C-7FED-0C15-7FA89218DBB6}"/>
              </a:ext>
            </a:extLst>
          </p:cNvPr>
          <p:cNvSpPr>
            <a:spLocks noGrp="1"/>
          </p:cNvSpPr>
          <p:nvPr>
            <p:ph type="dt" sz="half" idx="10"/>
          </p:nvPr>
        </p:nvSpPr>
        <p:spPr/>
        <p:txBody>
          <a:bodyPr/>
          <a:lstStyle/>
          <a:p>
            <a:fld id="{588F5519-B749-4495-BD31-9E72F2E65F56}" type="datetime1">
              <a:rPr lang="en-US" smtClean="0"/>
              <a:t>11/28/2025</a:t>
            </a:fld>
            <a:endParaRPr lang="en-US"/>
          </a:p>
        </p:txBody>
      </p:sp>
      <p:sp>
        <p:nvSpPr>
          <p:cNvPr id="4" name="Footer Placeholder 3">
            <a:extLst>
              <a:ext uri="{FF2B5EF4-FFF2-40B4-BE49-F238E27FC236}">
                <a16:creationId xmlns:a16="http://schemas.microsoft.com/office/drawing/2014/main" id="{523A725A-C3A9-02E0-8591-877D4A9FA5A0}"/>
              </a:ext>
            </a:extLst>
          </p:cNvPr>
          <p:cNvSpPr>
            <a:spLocks noGrp="1"/>
          </p:cNvSpPr>
          <p:nvPr>
            <p:ph type="ftr" sz="quarter" idx="11"/>
          </p:nvPr>
        </p:nvSpPr>
        <p:spPr/>
        <p:txBody>
          <a:bodyPr/>
          <a:lstStyle/>
          <a:p>
            <a:r>
              <a:rPr lang="en-GB"/>
              <a:t>Presented by    Dr. Noshina Tariq</a:t>
            </a:r>
            <a:endParaRPr lang="en-US" dirty="0"/>
          </a:p>
        </p:txBody>
      </p:sp>
      <p:sp>
        <p:nvSpPr>
          <p:cNvPr id="5" name="Slide Number Placeholder 4">
            <a:extLst>
              <a:ext uri="{FF2B5EF4-FFF2-40B4-BE49-F238E27FC236}">
                <a16:creationId xmlns:a16="http://schemas.microsoft.com/office/drawing/2014/main" id="{B76D7FE9-825D-33C5-2841-DCF3216C64AE}"/>
              </a:ext>
            </a:extLst>
          </p:cNvPr>
          <p:cNvSpPr>
            <a:spLocks noGrp="1"/>
          </p:cNvSpPr>
          <p:nvPr>
            <p:ph type="sldNum" sz="quarter" idx="12"/>
          </p:nvPr>
        </p:nvSpPr>
        <p:spPr/>
        <p:txBody>
          <a:bodyPr/>
          <a:lstStyle/>
          <a:p>
            <a:fld id="{B6F15528-21DE-4FAA-801E-634DDDAF4B2B}" type="slidenum">
              <a:rPr lang="en-US" smtClean="0"/>
              <a:pPr/>
              <a:t>3</a:t>
            </a:fld>
            <a:endParaRPr lang="en-US"/>
          </a:p>
        </p:txBody>
      </p:sp>
      <p:sp>
        <p:nvSpPr>
          <p:cNvPr id="6" name="Title 5">
            <a:extLst>
              <a:ext uri="{FF2B5EF4-FFF2-40B4-BE49-F238E27FC236}">
                <a16:creationId xmlns:a16="http://schemas.microsoft.com/office/drawing/2014/main" id="{C93C1848-9F3E-7C4E-BCB1-61404F0F5A46}"/>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6375581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09D1E6-6B3E-841E-0043-413FF11E5BAA}"/>
              </a:ext>
            </a:extLst>
          </p:cNvPr>
          <p:cNvSpPr>
            <a:spLocks noGrp="1"/>
          </p:cNvSpPr>
          <p:nvPr>
            <p:ph idx="1"/>
          </p:nvPr>
        </p:nvSpPr>
        <p:spPr>
          <a:xfrm>
            <a:off x="609600" y="1600201"/>
            <a:ext cx="8458200" cy="4525963"/>
          </a:xfrm>
        </p:spPr>
        <p:txBody>
          <a:bodyPr>
            <a:normAutofit/>
          </a:bodyPr>
          <a:lstStyle/>
          <a:p>
            <a:r>
              <a:rPr lang="en-US" b="0" i="0" dirty="0">
                <a:solidFill>
                  <a:srgbClr val="242424"/>
                </a:solidFill>
                <a:effectLst/>
                <a:highlight>
                  <a:srgbClr val="FFFFFF"/>
                </a:highlight>
                <a:latin typeface="source-serif-pro"/>
              </a:rPr>
              <a:t>The attention mechanism distinguishes three inputs: </a:t>
            </a:r>
          </a:p>
          <a:p>
            <a:pPr lvl="1"/>
            <a:r>
              <a:rPr lang="en-US" b="0" i="0" dirty="0">
                <a:solidFill>
                  <a:srgbClr val="242424"/>
                </a:solidFill>
                <a:effectLst/>
                <a:highlight>
                  <a:srgbClr val="FFFFFF"/>
                </a:highlight>
                <a:latin typeface="source-serif-pro"/>
              </a:rPr>
              <a:t>The </a:t>
            </a:r>
            <a:r>
              <a:rPr lang="en-US" b="1" i="0" dirty="0">
                <a:solidFill>
                  <a:srgbClr val="0099CC"/>
                </a:solidFill>
                <a:effectLst/>
                <a:highlight>
                  <a:srgbClr val="FFFFFF"/>
                </a:highlight>
                <a:latin typeface="source-serif-pro"/>
              </a:rPr>
              <a:t>query Q, the key K, and the value V</a:t>
            </a:r>
            <a:r>
              <a:rPr lang="en-US" b="0" i="0" dirty="0">
                <a:solidFill>
                  <a:srgbClr val="242424"/>
                </a:solidFill>
                <a:effectLst/>
                <a:highlight>
                  <a:srgbClr val="FFFFFF"/>
                </a:highlight>
                <a:latin typeface="source-serif-pro"/>
              </a:rPr>
              <a:t>. </a:t>
            </a:r>
          </a:p>
          <a:p>
            <a:r>
              <a:rPr lang="en-US" b="0" i="0" dirty="0">
                <a:solidFill>
                  <a:srgbClr val="242424"/>
                </a:solidFill>
                <a:effectLst/>
                <a:highlight>
                  <a:srgbClr val="FFFFFF"/>
                </a:highlight>
                <a:latin typeface="source-serif-pro"/>
              </a:rPr>
              <a:t>Each </a:t>
            </a:r>
            <a:r>
              <a:rPr lang="en-US" b="0" i="0" dirty="0">
                <a:solidFill>
                  <a:srgbClr val="FF0000"/>
                </a:solidFill>
                <a:effectLst/>
                <a:highlight>
                  <a:srgbClr val="FFFFFF"/>
                </a:highlight>
                <a:latin typeface="source-serif-pro"/>
              </a:rPr>
              <a:t>token</a:t>
            </a:r>
            <a:r>
              <a:rPr lang="en-US" b="0" i="0" dirty="0">
                <a:solidFill>
                  <a:srgbClr val="242424"/>
                </a:solidFill>
                <a:effectLst/>
                <a:highlight>
                  <a:srgbClr val="FFFFFF"/>
                </a:highlight>
                <a:latin typeface="source-serif-pro"/>
              </a:rPr>
              <a:t> in a sequence is a </a:t>
            </a:r>
            <a:r>
              <a:rPr lang="en-US" b="0" i="0" dirty="0">
                <a:solidFill>
                  <a:srgbClr val="FF0000"/>
                </a:solidFill>
                <a:effectLst/>
                <a:highlight>
                  <a:srgbClr val="FFFFFF"/>
                </a:highlight>
                <a:latin typeface="source-serif-pro"/>
              </a:rPr>
              <a:t>separate input for Q, K, or V</a:t>
            </a:r>
            <a:r>
              <a:rPr lang="en-US" b="0" i="0" dirty="0">
                <a:solidFill>
                  <a:srgbClr val="242424"/>
                </a:solidFill>
                <a:effectLst/>
                <a:highlight>
                  <a:srgbClr val="FFFFFF"/>
                </a:highlight>
                <a:latin typeface="source-serif-pro"/>
              </a:rPr>
              <a:t>. </a:t>
            </a:r>
          </a:p>
          <a:p>
            <a:r>
              <a:rPr lang="en-US" b="0" i="0" dirty="0">
                <a:solidFill>
                  <a:srgbClr val="242424"/>
                </a:solidFill>
                <a:effectLst/>
                <a:highlight>
                  <a:srgbClr val="FFFFFF"/>
                </a:highlight>
                <a:latin typeface="source-serif-pro"/>
              </a:rPr>
              <a:t>The Attention mechanism compares </a:t>
            </a:r>
            <a:r>
              <a:rPr lang="en-US" b="0" i="0" dirty="0">
                <a:solidFill>
                  <a:srgbClr val="00B050"/>
                </a:solidFill>
                <a:effectLst/>
                <a:highlight>
                  <a:srgbClr val="FFFFFF"/>
                </a:highlight>
                <a:latin typeface="source-serif-pro"/>
              </a:rPr>
              <a:t>queries Q with keys K </a:t>
            </a:r>
            <a:r>
              <a:rPr lang="en-US" b="0" i="0" dirty="0">
                <a:solidFill>
                  <a:srgbClr val="242424"/>
                </a:solidFill>
                <a:effectLst/>
                <a:highlight>
                  <a:srgbClr val="FFFFFF"/>
                </a:highlight>
                <a:latin typeface="source-serif-pro"/>
              </a:rPr>
              <a:t>to determine their </a:t>
            </a:r>
            <a:r>
              <a:rPr lang="en-US" b="0" i="0" dirty="0">
                <a:solidFill>
                  <a:srgbClr val="00B0F0"/>
                </a:solidFill>
                <a:effectLst/>
                <a:highlight>
                  <a:srgbClr val="FFFFFF"/>
                </a:highlight>
                <a:latin typeface="source-serif-pro"/>
              </a:rPr>
              <a:t>importance/compatibility </a:t>
            </a:r>
            <a:r>
              <a:rPr lang="en-US" b="0" i="0" dirty="0">
                <a:solidFill>
                  <a:srgbClr val="242424"/>
                </a:solidFill>
                <a:effectLst/>
                <a:highlight>
                  <a:srgbClr val="FFFFFF"/>
                </a:highlight>
                <a:latin typeface="source-serif-pro"/>
              </a:rPr>
              <a:t>to each other, computing attention weights. </a:t>
            </a:r>
          </a:p>
          <a:p>
            <a:r>
              <a:rPr lang="en-US" dirty="0"/>
              <a:t>The attention is called "</a:t>
            </a:r>
            <a:r>
              <a:rPr lang="en-US" dirty="0">
                <a:solidFill>
                  <a:srgbClr val="FF0000"/>
                </a:solidFill>
              </a:rPr>
              <a:t>Scaled Dot-Product Attention</a:t>
            </a:r>
            <a:r>
              <a:rPr lang="en-US" dirty="0"/>
              <a:t>". </a:t>
            </a:r>
          </a:p>
          <a:p>
            <a:endParaRPr lang="en-US" b="0" i="0" dirty="0">
              <a:solidFill>
                <a:srgbClr val="242424"/>
              </a:solidFill>
              <a:effectLst/>
              <a:highlight>
                <a:srgbClr val="FFFFFF"/>
              </a:highlight>
              <a:latin typeface="source-serif-pro"/>
            </a:endParaRPr>
          </a:p>
          <a:p>
            <a:endParaRPr lang="en-US" dirty="0"/>
          </a:p>
        </p:txBody>
      </p:sp>
      <p:sp>
        <p:nvSpPr>
          <p:cNvPr id="3" name="Date Placeholder 2">
            <a:extLst>
              <a:ext uri="{FF2B5EF4-FFF2-40B4-BE49-F238E27FC236}">
                <a16:creationId xmlns:a16="http://schemas.microsoft.com/office/drawing/2014/main" id="{440BD751-6A72-448F-7542-4107B988CEE6}"/>
              </a:ext>
            </a:extLst>
          </p:cNvPr>
          <p:cNvSpPr>
            <a:spLocks noGrp="1"/>
          </p:cNvSpPr>
          <p:nvPr>
            <p:ph type="dt" sz="half" idx="10"/>
          </p:nvPr>
        </p:nvSpPr>
        <p:spPr/>
        <p:txBody>
          <a:bodyPr/>
          <a:lstStyle/>
          <a:p>
            <a:fld id="{5857ABE5-81D7-49EC-9DBD-6C752292BAA6}" type="datetime1">
              <a:rPr lang="en-US" smtClean="0"/>
              <a:t>11/28/2025</a:t>
            </a:fld>
            <a:endParaRPr lang="en-US"/>
          </a:p>
        </p:txBody>
      </p:sp>
      <p:sp>
        <p:nvSpPr>
          <p:cNvPr id="4" name="Footer Placeholder 3">
            <a:extLst>
              <a:ext uri="{FF2B5EF4-FFF2-40B4-BE49-F238E27FC236}">
                <a16:creationId xmlns:a16="http://schemas.microsoft.com/office/drawing/2014/main" id="{11796C6F-C075-93CE-1D3D-D3EFAE999A87}"/>
              </a:ext>
            </a:extLst>
          </p:cNvPr>
          <p:cNvSpPr>
            <a:spLocks noGrp="1"/>
          </p:cNvSpPr>
          <p:nvPr>
            <p:ph type="ftr" sz="quarter" idx="11"/>
          </p:nvPr>
        </p:nvSpPr>
        <p:spPr/>
        <p:txBody>
          <a:bodyPr/>
          <a:lstStyle/>
          <a:p>
            <a:r>
              <a:rPr lang="en-GB"/>
              <a:t>Presented by    Dr. Noshina Tariq</a:t>
            </a:r>
            <a:endParaRPr lang="en-US" dirty="0"/>
          </a:p>
        </p:txBody>
      </p:sp>
      <p:sp>
        <p:nvSpPr>
          <p:cNvPr id="5" name="Slide Number Placeholder 4">
            <a:extLst>
              <a:ext uri="{FF2B5EF4-FFF2-40B4-BE49-F238E27FC236}">
                <a16:creationId xmlns:a16="http://schemas.microsoft.com/office/drawing/2014/main" id="{9B80063F-0E5A-87E5-B58B-2A9C3021B091}"/>
              </a:ext>
            </a:extLst>
          </p:cNvPr>
          <p:cNvSpPr>
            <a:spLocks noGrp="1"/>
          </p:cNvSpPr>
          <p:nvPr>
            <p:ph type="sldNum" sz="quarter" idx="12"/>
          </p:nvPr>
        </p:nvSpPr>
        <p:spPr/>
        <p:txBody>
          <a:bodyPr/>
          <a:lstStyle/>
          <a:p>
            <a:fld id="{B6F15528-21DE-4FAA-801E-634DDDAF4B2B}" type="slidenum">
              <a:rPr lang="en-US" smtClean="0"/>
              <a:pPr/>
              <a:t>30</a:t>
            </a:fld>
            <a:endParaRPr lang="en-US"/>
          </a:p>
        </p:txBody>
      </p:sp>
      <p:sp>
        <p:nvSpPr>
          <p:cNvPr id="6" name="Title 5">
            <a:extLst>
              <a:ext uri="{FF2B5EF4-FFF2-40B4-BE49-F238E27FC236}">
                <a16:creationId xmlns:a16="http://schemas.microsoft.com/office/drawing/2014/main" id="{C92B78FC-1D3E-8421-2DD1-C489441AD085}"/>
              </a:ext>
            </a:extLst>
          </p:cNvPr>
          <p:cNvSpPr>
            <a:spLocks noGrp="1"/>
          </p:cNvSpPr>
          <p:nvPr>
            <p:ph type="title"/>
          </p:nvPr>
        </p:nvSpPr>
        <p:spPr/>
        <p:txBody>
          <a:bodyPr/>
          <a:lstStyle/>
          <a:p>
            <a:r>
              <a:rPr lang="en-US" dirty="0"/>
              <a:t>Scaled Dot-Product Attention</a:t>
            </a:r>
          </a:p>
        </p:txBody>
      </p:sp>
      <p:pic>
        <p:nvPicPr>
          <p:cNvPr id="7" name="Picture 6">
            <a:extLst>
              <a:ext uri="{FF2B5EF4-FFF2-40B4-BE49-F238E27FC236}">
                <a16:creationId xmlns:a16="http://schemas.microsoft.com/office/drawing/2014/main" id="{96854BF7-B793-AC7A-C755-18CA759AE45C}"/>
              </a:ext>
            </a:extLst>
          </p:cNvPr>
          <p:cNvPicPr>
            <a:picLocks noChangeAspect="1"/>
          </p:cNvPicPr>
          <p:nvPr/>
        </p:nvPicPr>
        <p:blipFill rotWithShape="1">
          <a:blip r:embed="rId2"/>
          <a:srcRect l="23055" t="4103"/>
          <a:stretch/>
        </p:blipFill>
        <p:spPr>
          <a:xfrm>
            <a:off x="9144000" y="1981200"/>
            <a:ext cx="2695575" cy="3775096"/>
          </a:xfrm>
          <a:prstGeom prst="rect">
            <a:avLst/>
          </a:prstGeom>
        </p:spPr>
      </p:pic>
    </p:spTree>
    <p:extLst>
      <p:ext uri="{BB962C8B-B14F-4D97-AF65-F5344CB8AC3E}">
        <p14:creationId xmlns:p14="http://schemas.microsoft.com/office/powerpoint/2010/main" val="14809281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1E7FB7F6-FCA5-4C43-609D-EB3CB2587100}"/>
                  </a:ext>
                </a:extLst>
              </p:cNvPr>
              <p:cNvSpPr>
                <a:spLocks noGrp="1"/>
              </p:cNvSpPr>
              <p:nvPr>
                <p:ph idx="1"/>
              </p:nvPr>
            </p:nvSpPr>
            <p:spPr>
              <a:xfrm>
                <a:off x="609600" y="1600201"/>
                <a:ext cx="7416800" cy="4525963"/>
              </a:xfrm>
            </p:spPr>
            <p:txBody>
              <a:bodyPr>
                <a:normAutofit/>
              </a:bodyPr>
              <a:lstStyle/>
              <a:p>
                <a:r>
                  <a:rPr lang="en-US" dirty="0"/>
                  <a:t>The </a:t>
                </a:r>
                <a:r>
                  <a:rPr lang="en-US" dirty="0">
                    <a:solidFill>
                      <a:srgbClr val="0099CC"/>
                    </a:solidFill>
                  </a:rPr>
                  <a:t>output is computed as a weighted sum of the values </a:t>
                </a:r>
              </a:p>
              <a:p>
                <a:r>
                  <a:rPr lang="en-US" dirty="0"/>
                  <a:t>The input consists of </a:t>
                </a:r>
                <a:r>
                  <a:rPr lang="en-US" dirty="0">
                    <a:solidFill>
                      <a:srgbClr val="FFC000"/>
                    </a:solidFill>
                  </a:rPr>
                  <a:t>queries and keys of dimension d</a:t>
                </a:r>
                <a:r>
                  <a:rPr lang="en-US" baseline="-25000" dirty="0">
                    <a:solidFill>
                      <a:srgbClr val="FFC000"/>
                    </a:solidFill>
                  </a:rPr>
                  <a:t>k</a:t>
                </a:r>
                <a:r>
                  <a:rPr lang="en-US" dirty="0"/>
                  <a:t>, and values of dimension d</a:t>
                </a:r>
                <a:r>
                  <a:rPr lang="en-US" baseline="-25000" dirty="0"/>
                  <a:t>v</a:t>
                </a:r>
                <a:r>
                  <a:rPr lang="en-US" dirty="0"/>
                  <a:t>. </a:t>
                </a:r>
              </a:p>
              <a:p>
                <a:r>
                  <a:rPr lang="en-US" dirty="0"/>
                  <a:t>The dot products of the </a:t>
                </a:r>
                <a:r>
                  <a:rPr lang="en-US" dirty="0">
                    <a:solidFill>
                      <a:srgbClr val="FFC000"/>
                    </a:solidFill>
                  </a:rPr>
                  <a:t>query with all keys is computed, then divide each by </a:t>
                </a:r>
                <a14:m>
                  <m:oMath xmlns:m="http://schemas.openxmlformats.org/officeDocument/2006/math">
                    <m:rad>
                      <m:radPr>
                        <m:degHide m:val="on"/>
                        <m:ctrlPr>
                          <a:rPr lang="en-US" i="1" smtClean="0">
                            <a:solidFill>
                              <a:srgbClr val="FFC000"/>
                            </a:solidFill>
                            <a:latin typeface="Cambria Math" panose="02040503050406030204" pitchFamily="18" charset="0"/>
                          </a:rPr>
                        </m:ctrlPr>
                      </m:radPr>
                      <m:deg/>
                      <m:e>
                        <m:sSub>
                          <m:sSubPr>
                            <m:ctrlPr>
                              <a:rPr lang="en-US"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𝑑</m:t>
                            </m:r>
                          </m:e>
                          <m:sub>
                            <m:r>
                              <a:rPr lang="en-US" b="0" i="1" smtClean="0">
                                <a:solidFill>
                                  <a:srgbClr val="FFC000"/>
                                </a:solidFill>
                                <a:latin typeface="Cambria Math" panose="02040503050406030204" pitchFamily="18" charset="0"/>
                              </a:rPr>
                              <m:t>𝑘</m:t>
                            </m:r>
                          </m:sub>
                        </m:sSub>
                      </m:e>
                    </m:rad>
                  </m:oMath>
                </a14:m>
                <a:r>
                  <a:rPr lang="en-US" dirty="0"/>
                  <a:t>, and apply a </a:t>
                </a:r>
                <a:r>
                  <a:rPr lang="en-US" dirty="0" err="1"/>
                  <a:t>softmax</a:t>
                </a:r>
                <a:r>
                  <a:rPr lang="en-US" dirty="0"/>
                  <a:t> function to obtain the weights on the values.</a:t>
                </a:r>
              </a:p>
              <a:p>
                <a:endParaRPr lang="en-US" dirty="0"/>
              </a:p>
            </p:txBody>
          </p:sp>
        </mc:Choice>
        <mc:Fallback xmlns="">
          <p:sp>
            <p:nvSpPr>
              <p:cNvPr id="2" name="Content Placeholder 1">
                <a:extLst>
                  <a:ext uri="{FF2B5EF4-FFF2-40B4-BE49-F238E27FC236}">
                    <a16:creationId xmlns:a16="http://schemas.microsoft.com/office/drawing/2014/main" id="{1E7FB7F6-FCA5-4C43-609D-EB3CB2587100}"/>
                  </a:ext>
                </a:extLst>
              </p:cNvPr>
              <p:cNvSpPr>
                <a:spLocks noGrp="1" noRot="1" noChangeAspect="1" noMove="1" noResize="1" noEditPoints="1" noAdjustHandles="1" noChangeArrowheads="1" noChangeShapeType="1" noTextEdit="1"/>
              </p:cNvSpPr>
              <p:nvPr>
                <p:ph idx="1"/>
              </p:nvPr>
            </p:nvSpPr>
            <p:spPr>
              <a:xfrm>
                <a:off x="609600" y="1600201"/>
                <a:ext cx="7416800" cy="4525963"/>
              </a:xfrm>
              <a:blipFill>
                <a:blip r:embed="rId2"/>
                <a:stretch>
                  <a:fillRect l="-1479" t="-1482" r="-1561"/>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81B1918C-F57A-3EF4-1C8A-484C1E22756A}"/>
              </a:ext>
            </a:extLst>
          </p:cNvPr>
          <p:cNvSpPr>
            <a:spLocks noGrp="1"/>
          </p:cNvSpPr>
          <p:nvPr>
            <p:ph type="dt" sz="half" idx="10"/>
          </p:nvPr>
        </p:nvSpPr>
        <p:spPr/>
        <p:txBody>
          <a:bodyPr/>
          <a:lstStyle/>
          <a:p>
            <a:fld id="{473EF009-1F44-42FC-AD54-25F3AC55D44C}" type="datetime1">
              <a:rPr lang="en-US" smtClean="0"/>
              <a:t>11/28/2025</a:t>
            </a:fld>
            <a:endParaRPr lang="en-US"/>
          </a:p>
        </p:txBody>
      </p:sp>
      <p:sp>
        <p:nvSpPr>
          <p:cNvPr id="4" name="Footer Placeholder 3">
            <a:extLst>
              <a:ext uri="{FF2B5EF4-FFF2-40B4-BE49-F238E27FC236}">
                <a16:creationId xmlns:a16="http://schemas.microsoft.com/office/drawing/2014/main" id="{57E91AF5-5D07-ABC8-1DED-17756E43A041}"/>
              </a:ext>
            </a:extLst>
          </p:cNvPr>
          <p:cNvSpPr>
            <a:spLocks noGrp="1"/>
          </p:cNvSpPr>
          <p:nvPr>
            <p:ph type="ftr" sz="quarter" idx="11"/>
          </p:nvPr>
        </p:nvSpPr>
        <p:spPr/>
        <p:txBody>
          <a:bodyPr/>
          <a:lstStyle/>
          <a:p>
            <a:r>
              <a:rPr lang="en-GB"/>
              <a:t>Presented by    Dr. Noshina Tariq</a:t>
            </a:r>
            <a:endParaRPr lang="en-US" dirty="0"/>
          </a:p>
        </p:txBody>
      </p:sp>
      <p:sp>
        <p:nvSpPr>
          <p:cNvPr id="5" name="Slide Number Placeholder 4">
            <a:extLst>
              <a:ext uri="{FF2B5EF4-FFF2-40B4-BE49-F238E27FC236}">
                <a16:creationId xmlns:a16="http://schemas.microsoft.com/office/drawing/2014/main" id="{CB245106-B2F8-229C-7F26-CC37CDDD41A6}"/>
              </a:ext>
            </a:extLst>
          </p:cNvPr>
          <p:cNvSpPr>
            <a:spLocks noGrp="1"/>
          </p:cNvSpPr>
          <p:nvPr>
            <p:ph type="sldNum" sz="quarter" idx="12"/>
          </p:nvPr>
        </p:nvSpPr>
        <p:spPr/>
        <p:txBody>
          <a:bodyPr/>
          <a:lstStyle/>
          <a:p>
            <a:fld id="{B6F15528-21DE-4FAA-801E-634DDDAF4B2B}" type="slidenum">
              <a:rPr lang="en-US" smtClean="0"/>
              <a:pPr/>
              <a:t>31</a:t>
            </a:fld>
            <a:endParaRPr lang="en-US"/>
          </a:p>
        </p:txBody>
      </p:sp>
      <p:sp>
        <p:nvSpPr>
          <p:cNvPr id="6" name="Title 5">
            <a:extLst>
              <a:ext uri="{FF2B5EF4-FFF2-40B4-BE49-F238E27FC236}">
                <a16:creationId xmlns:a16="http://schemas.microsoft.com/office/drawing/2014/main" id="{82044D61-313D-F203-EEBB-970DACAD90A5}"/>
              </a:ext>
            </a:extLst>
          </p:cNvPr>
          <p:cNvSpPr>
            <a:spLocks noGrp="1"/>
          </p:cNvSpPr>
          <p:nvPr>
            <p:ph type="title"/>
          </p:nvPr>
        </p:nvSpPr>
        <p:spPr/>
        <p:txBody>
          <a:bodyPr/>
          <a:lstStyle/>
          <a:p>
            <a:r>
              <a:rPr lang="en-US" dirty="0"/>
              <a:t>Scaled Dot-Product Attention</a:t>
            </a:r>
          </a:p>
        </p:txBody>
      </p:sp>
      <p:pic>
        <p:nvPicPr>
          <p:cNvPr id="8" name="Picture 7">
            <a:extLst>
              <a:ext uri="{FF2B5EF4-FFF2-40B4-BE49-F238E27FC236}">
                <a16:creationId xmlns:a16="http://schemas.microsoft.com/office/drawing/2014/main" id="{844268EB-694E-DD9D-D066-1AF74FDA7C6E}"/>
              </a:ext>
            </a:extLst>
          </p:cNvPr>
          <p:cNvPicPr>
            <a:picLocks noChangeAspect="1"/>
          </p:cNvPicPr>
          <p:nvPr/>
        </p:nvPicPr>
        <p:blipFill>
          <a:blip r:embed="rId3"/>
          <a:stretch>
            <a:fillRect/>
          </a:stretch>
        </p:blipFill>
        <p:spPr>
          <a:xfrm>
            <a:off x="8686800" y="1447800"/>
            <a:ext cx="3208225" cy="4054125"/>
          </a:xfrm>
          <a:prstGeom prst="rect">
            <a:avLst/>
          </a:prstGeom>
        </p:spPr>
      </p:pic>
      <p:pic>
        <p:nvPicPr>
          <p:cNvPr id="10" name="Picture 9">
            <a:extLst>
              <a:ext uri="{FF2B5EF4-FFF2-40B4-BE49-F238E27FC236}">
                <a16:creationId xmlns:a16="http://schemas.microsoft.com/office/drawing/2014/main" id="{947FD7D7-9E82-001C-3C6A-501EF5A59B55}"/>
              </a:ext>
            </a:extLst>
          </p:cNvPr>
          <p:cNvPicPr>
            <a:picLocks noChangeAspect="1"/>
          </p:cNvPicPr>
          <p:nvPr/>
        </p:nvPicPr>
        <p:blipFill>
          <a:blip r:embed="rId4"/>
          <a:stretch>
            <a:fillRect/>
          </a:stretch>
        </p:blipFill>
        <p:spPr>
          <a:xfrm>
            <a:off x="2895600" y="5334000"/>
            <a:ext cx="4907285" cy="1066801"/>
          </a:xfrm>
          <a:prstGeom prst="rect">
            <a:avLst/>
          </a:prstGeom>
        </p:spPr>
      </p:pic>
    </p:spTree>
    <p:extLst>
      <p:ext uri="{BB962C8B-B14F-4D97-AF65-F5344CB8AC3E}">
        <p14:creationId xmlns:p14="http://schemas.microsoft.com/office/powerpoint/2010/main" val="35386319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B7B60F4-CE1D-8F82-51F4-2BA220CECC54}"/>
                  </a:ext>
                </a:extLst>
              </p:cNvPr>
              <p:cNvSpPr>
                <a:spLocks noGrp="1"/>
              </p:cNvSpPr>
              <p:nvPr>
                <p:ph idx="1"/>
              </p:nvPr>
            </p:nvSpPr>
            <p:spPr/>
            <p:txBody>
              <a:bodyPr/>
              <a:lstStyle/>
              <a:p>
                <a:r>
                  <a:rPr lang="en-US" b="0" i="0" dirty="0">
                    <a:solidFill>
                      <a:srgbClr val="FFC000"/>
                    </a:solidFill>
                    <a:effectLst/>
                    <a:highlight>
                      <a:srgbClr val="FFFFFF"/>
                    </a:highlight>
                    <a:latin typeface="Helvetica Neue"/>
                  </a:rPr>
                  <a:t>Scaling factor </a:t>
                </a:r>
                <a14:m>
                  <m:oMath xmlns:m="http://schemas.openxmlformats.org/officeDocument/2006/math">
                    <m:r>
                      <a:rPr lang="en-US" b="0" i="0" smtClean="0">
                        <a:solidFill>
                          <a:srgbClr val="FFC000"/>
                        </a:solidFill>
                        <a:latin typeface="Cambria Math" panose="02040503050406030204" pitchFamily="18" charset="0"/>
                      </a:rPr>
                      <m:t>1/</m:t>
                    </m:r>
                    <m:rad>
                      <m:radPr>
                        <m:degHide m:val="on"/>
                        <m:ctrlPr>
                          <a:rPr lang="en-US" i="1" smtClean="0">
                            <a:solidFill>
                              <a:srgbClr val="FFC000"/>
                            </a:solidFill>
                            <a:latin typeface="Cambria Math" panose="02040503050406030204" pitchFamily="18" charset="0"/>
                          </a:rPr>
                        </m:ctrlPr>
                      </m:radPr>
                      <m:deg/>
                      <m:e>
                        <m:sSub>
                          <m:sSubPr>
                            <m:ctrlPr>
                              <a:rPr lang="en-US"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𝑑</m:t>
                            </m:r>
                          </m:e>
                          <m:sub>
                            <m:r>
                              <a:rPr lang="en-US" b="0" i="1" smtClean="0">
                                <a:solidFill>
                                  <a:srgbClr val="FFC000"/>
                                </a:solidFill>
                                <a:latin typeface="Cambria Math" panose="02040503050406030204" pitchFamily="18" charset="0"/>
                              </a:rPr>
                              <m:t>𝑘</m:t>
                            </m:r>
                          </m:sub>
                        </m:sSub>
                      </m:e>
                    </m:rad>
                  </m:oMath>
                </a14:m>
                <a:r>
                  <a:rPr lang="en-US" b="0" i="0" dirty="0">
                    <a:solidFill>
                      <a:srgbClr val="555555"/>
                    </a:solidFill>
                    <a:effectLst/>
                    <a:highlight>
                      <a:srgbClr val="FFFFFF"/>
                    </a:highlight>
                    <a:latin typeface="Helvetica Neue"/>
                  </a:rPr>
                  <a:t> </a:t>
                </a:r>
              </a:p>
              <a:p>
                <a:r>
                  <a:rPr lang="en-US" b="0" i="0" dirty="0">
                    <a:solidFill>
                      <a:srgbClr val="555555"/>
                    </a:solidFill>
                    <a:effectLst/>
                    <a:highlight>
                      <a:srgbClr val="FFFFFF"/>
                    </a:highlight>
                    <a:latin typeface="Helvetica Neue"/>
                  </a:rPr>
                  <a:t>It counters the effect of having the </a:t>
                </a:r>
                <a:r>
                  <a:rPr lang="en-US" b="0" i="0" dirty="0">
                    <a:solidFill>
                      <a:srgbClr val="FF0000"/>
                    </a:solidFill>
                    <a:effectLst/>
                    <a:highlight>
                      <a:srgbClr val="FFFFFF"/>
                    </a:highlight>
                    <a:latin typeface="Helvetica Neue"/>
                  </a:rPr>
                  <a:t>dot products grow large in magnitude for large values </a:t>
                </a:r>
                <a14:m>
                  <m:oMath xmlns:m="http://schemas.openxmlformats.org/officeDocument/2006/math">
                    <m:sSub>
                      <m:sSubPr>
                        <m:ctrlPr>
                          <a:rPr lang="en-US"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𝑑</m:t>
                        </m:r>
                      </m:e>
                      <m:sub>
                        <m:r>
                          <a:rPr lang="en-US" b="0" i="1" smtClean="0">
                            <a:solidFill>
                              <a:srgbClr val="FFC000"/>
                            </a:solidFill>
                            <a:latin typeface="Cambria Math" panose="02040503050406030204" pitchFamily="18" charset="0"/>
                          </a:rPr>
                          <m:t>𝑘</m:t>
                        </m:r>
                      </m:sub>
                    </m:sSub>
                  </m:oMath>
                </a14:m>
                <a:r>
                  <a:rPr lang="en-US" b="0" i="0" dirty="0">
                    <a:solidFill>
                      <a:srgbClr val="555555"/>
                    </a:solidFill>
                    <a:effectLst/>
                    <a:highlight>
                      <a:srgbClr val="FFFFFF"/>
                    </a:highlight>
                    <a:latin typeface="Helvetica Neue"/>
                  </a:rPr>
                  <a:t>, </a:t>
                </a:r>
              </a:p>
              <a:p>
                <a:r>
                  <a:rPr lang="en-US" b="0" i="0" dirty="0">
                    <a:solidFill>
                      <a:srgbClr val="555555"/>
                    </a:solidFill>
                    <a:effectLst/>
                    <a:highlight>
                      <a:srgbClr val="FFFFFF"/>
                    </a:highlight>
                    <a:latin typeface="Helvetica Neue"/>
                  </a:rPr>
                  <a:t>When </a:t>
                </a:r>
                <a:r>
                  <a:rPr lang="en-US" b="0" i="0" dirty="0" err="1">
                    <a:solidFill>
                      <a:srgbClr val="555555"/>
                    </a:solidFill>
                    <a:effectLst/>
                    <a:highlight>
                      <a:srgbClr val="FFFFFF"/>
                    </a:highlight>
                    <a:latin typeface="Helvetica Neue"/>
                  </a:rPr>
                  <a:t>Softmax</a:t>
                </a:r>
                <a:r>
                  <a:rPr lang="en-US" b="0" i="0" dirty="0">
                    <a:solidFill>
                      <a:srgbClr val="555555"/>
                    </a:solidFill>
                    <a:effectLst/>
                    <a:highlight>
                      <a:srgbClr val="FFFFFF"/>
                    </a:highlight>
                    <a:latin typeface="Helvetica Neue"/>
                  </a:rPr>
                  <a:t> function is applied would then </a:t>
                </a:r>
                <a:r>
                  <a:rPr lang="en-US" b="0" i="0" dirty="0">
                    <a:solidFill>
                      <a:srgbClr val="00B050"/>
                    </a:solidFill>
                    <a:effectLst/>
                    <a:highlight>
                      <a:srgbClr val="FFFFFF"/>
                    </a:highlight>
                    <a:latin typeface="Helvetica Neue"/>
                  </a:rPr>
                  <a:t>return extremely small gradients </a:t>
                </a:r>
                <a:r>
                  <a:rPr lang="en-US" b="0" i="0" dirty="0">
                    <a:solidFill>
                      <a:srgbClr val="555555"/>
                    </a:solidFill>
                    <a:effectLst/>
                    <a:highlight>
                      <a:srgbClr val="FFFFFF"/>
                    </a:highlight>
                    <a:latin typeface="Helvetica Neue"/>
                  </a:rPr>
                  <a:t>that would lead to </a:t>
                </a:r>
                <a:r>
                  <a:rPr lang="en-US" b="0" i="0" dirty="0">
                    <a:solidFill>
                      <a:srgbClr val="FF0000"/>
                    </a:solidFill>
                    <a:effectLst/>
                    <a:highlight>
                      <a:srgbClr val="FFFFFF"/>
                    </a:highlight>
                    <a:latin typeface="Helvetica Neue"/>
                  </a:rPr>
                  <a:t>vanishing gradients</a:t>
                </a:r>
                <a:r>
                  <a:rPr lang="en-US" b="0" i="0" dirty="0">
                    <a:solidFill>
                      <a:srgbClr val="555555"/>
                    </a:solidFill>
                    <a:effectLst/>
                    <a:highlight>
                      <a:srgbClr val="FFFFFF"/>
                    </a:highlight>
                    <a:latin typeface="Helvetica Neue"/>
                  </a:rPr>
                  <a:t> problem. </a:t>
                </a:r>
              </a:p>
              <a:p>
                <a:r>
                  <a:rPr lang="en-US" b="0" i="0" dirty="0">
                    <a:solidFill>
                      <a:srgbClr val="555555"/>
                    </a:solidFill>
                    <a:effectLst/>
                    <a:highlight>
                      <a:srgbClr val="FFFFFF"/>
                    </a:highlight>
                    <a:latin typeface="Helvetica Neue"/>
                  </a:rPr>
                  <a:t>The scaling factor, </a:t>
                </a:r>
                <a:r>
                  <a:rPr lang="en-US" b="0" i="0" dirty="0">
                    <a:solidFill>
                      <a:srgbClr val="00B0F0"/>
                    </a:solidFill>
                    <a:effectLst/>
                    <a:highlight>
                      <a:srgbClr val="FFFFFF"/>
                    </a:highlight>
                    <a:latin typeface="Helvetica Neue"/>
                  </a:rPr>
                  <a:t>helps reduce the magnitude of the dot product</a:t>
                </a:r>
                <a:r>
                  <a:rPr lang="en-US" b="0" i="0" dirty="0">
                    <a:solidFill>
                      <a:srgbClr val="555555"/>
                    </a:solidFill>
                    <a:effectLst/>
                    <a:highlight>
                      <a:srgbClr val="FFFFFF"/>
                    </a:highlight>
                    <a:latin typeface="Helvetica Neue"/>
                  </a:rPr>
                  <a:t>, that can help preventing this problem. </a:t>
                </a:r>
                <a:endParaRPr lang="en-US" dirty="0"/>
              </a:p>
            </p:txBody>
          </p:sp>
        </mc:Choice>
        <mc:Fallback xmlns="">
          <p:sp>
            <p:nvSpPr>
              <p:cNvPr id="2" name="Content Placeholder 1">
                <a:extLst>
                  <a:ext uri="{FF2B5EF4-FFF2-40B4-BE49-F238E27FC236}">
                    <a16:creationId xmlns:a16="http://schemas.microsoft.com/office/drawing/2014/main" id="{0B7B60F4-CE1D-8F82-51F4-2BA220CECC54}"/>
                  </a:ext>
                </a:extLst>
              </p:cNvPr>
              <p:cNvSpPr>
                <a:spLocks noGrp="1" noRot="1" noChangeAspect="1" noMove="1" noResize="1" noEditPoints="1" noAdjustHandles="1" noChangeArrowheads="1" noChangeShapeType="1" noTextEdit="1"/>
              </p:cNvSpPr>
              <p:nvPr>
                <p:ph idx="1"/>
              </p:nvPr>
            </p:nvSpPr>
            <p:spPr>
              <a:blipFill>
                <a:blip r:embed="rId2"/>
                <a:stretch>
                  <a:fillRect l="-1000" t="-135" r="-116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E5F83993-C500-971E-E25D-2037FFB925A5}"/>
              </a:ext>
            </a:extLst>
          </p:cNvPr>
          <p:cNvSpPr>
            <a:spLocks noGrp="1"/>
          </p:cNvSpPr>
          <p:nvPr>
            <p:ph type="dt" sz="half" idx="10"/>
          </p:nvPr>
        </p:nvSpPr>
        <p:spPr/>
        <p:txBody>
          <a:bodyPr/>
          <a:lstStyle/>
          <a:p>
            <a:fld id="{6F8EF917-90B5-4F7F-9F28-1D421434CEDA}" type="datetime1">
              <a:rPr lang="en-US" smtClean="0"/>
              <a:t>11/28/2025</a:t>
            </a:fld>
            <a:endParaRPr lang="en-US"/>
          </a:p>
        </p:txBody>
      </p:sp>
      <p:sp>
        <p:nvSpPr>
          <p:cNvPr id="4" name="Footer Placeholder 3">
            <a:extLst>
              <a:ext uri="{FF2B5EF4-FFF2-40B4-BE49-F238E27FC236}">
                <a16:creationId xmlns:a16="http://schemas.microsoft.com/office/drawing/2014/main" id="{11AED484-4DED-716D-91D6-B4D67B333492}"/>
              </a:ext>
            </a:extLst>
          </p:cNvPr>
          <p:cNvSpPr>
            <a:spLocks noGrp="1"/>
          </p:cNvSpPr>
          <p:nvPr>
            <p:ph type="ftr" sz="quarter" idx="11"/>
          </p:nvPr>
        </p:nvSpPr>
        <p:spPr/>
        <p:txBody>
          <a:bodyPr/>
          <a:lstStyle/>
          <a:p>
            <a:r>
              <a:rPr lang="en-GB"/>
              <a:t>Presented by    Dr. Noshina Tariq</a:t>
            </a:r>
            <a:endParaRPr lang="en-US" dirty="0"/>
          </a:p>
        </p:txBody>
      </p:sp>
      <p:sp>
        <p:nvSpPr>
          <p:cNvPr id="5" name="Slide Number Placeholder 4">
            <a:extLst>
              <a:ext uri="{FF2B5EF4-FFF2-40B4-BE49-F238E27FC236}">
                <a16:creationId xmlns:a16="http://schemas.microsoft.com/office/drawing/2014/main" id="{E36D4B15-5C48-2122-B2FC-03A1E29E02D8}"/>
              </a:ext>
            </a:extLst>
          </p:cNvPr>
          <p:cNvSpPr>
            <a:spLocks noGrp="1"/>
          </p:cNvSpPr>
          <p:nvPr>
            <p:ph type="sldNum" sz="quarter" idx="12"/>
          </p:nvPr>
        </p:nvSpPr>
        <p:spPr/>
        <p:txBody>
          <a:bodyPr/>
          <a:lstStyle/>
          <a:p>
            <a:fld id="{B6F15528-21DE-4FAA-801E-634DDDAF4B2B}" type="slidenum">
              <a:rPr lang="en-US" smtClean="0"/>
              <a:pPr/>
              <a:t>32</a:t>
            </a:fld>
            <a:endParaRPr lang="en-US"/>
          </a:p>
        </p:txBody>
      </p:sp>
      <p:sp>
        <p:nvSpPr>
          <p:cNvPr id="6" name="Title 5">
            <a:extLst>
              <a:ext uri="{FF2B5EF4-FFF2-40B4-BE49-F238E27FC236}">
                <a16:creationId xmlns:a16="http://schemas.microsoft.com/office/drawing/2014/main" id="{087BD4FD-C1C8-A70D-F9DD-DC33CAEF5156}"/>
              </a:ext>
            </a:extLst>
          </p:cNvPr>
          <p:cNvSpPr>
            <a:spLocks noGrp="1"/>
          </p:cNvSpPr>
          <p:nvPr>
            <p:ph type="title"/>
          </p:nvPr>
        </p:nvSpPr>
        <p:spPr/>
        <p:txBody>
          <a:bodyPr/>
          <a:lstStyle/>
          <a:p>
            <a:r>
              <a:rPr lang="en-US" dirty="0"/>
              <a:t>Scaled Dot-Product Attention</a:t>
            </a:r>
          </a:p>
        </p:txBody>
      </p:sp>
    </p:spTree>
    <p:extLst>
      <p:ext uri="{BB962C8B-B14F-4D97-AF65-F5344CB8AC3E}">
        <p14:creationId xmlns:p14="http://schemas.microsoft.com/office/powerpoint/2010/main" val="22973782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D1EFFD72-8BAB-64F1-67A8-351D6D3D2D6C}"/>
                  </a:ext>
                </a:extLst>
              </p:cNvPr>
              <p:cNvSpPr>
                <a:spLocks noGrp="1"/>
              </p:cNvSpPr>
              <p:nvPr>
                <p:ph idx="1"/>
              </p:nvPr>
            </p:nvSpPr>
            <p:spPr/>
            <p:txBody>
              <a:bodyPr>
                <a:normAutofit fontScale="92500" lnSpcReduction="20000"/>
              </a:bodyPr>
              <a:lstStyle/>
              <a:p>
                <a:r>
                  <a:rPr lang="en-US" b="1" dirty="0"/>
                  <a:t>Attention functions:</a:t>
                </a:r>
                <a:r>
                  <a:rPr lang="en-US" dirty="0"/>
                  <a:t> </a:t>
                </a:r>
              </a:p>
              <a:p>
                <a:r>
                  <a:rPr lang="en-US" dirty="0"/>
                  <a:t>Commonly used: </a:t>
                </a:r>
              </a:p>
              <a:p>
                <a:pPr lvl="1"/>
                <a:r>
                  <a:rPr lang="en-US" dirty="0">
                    <a:solidFill>
                      <a:srgbClr val="FFC000"/>
                    </a:solidFill>
                  </a:rPr>
                  <a:t>Additive attention, </a:t>
                </a:r>
              </a:p>
              <a:p>
                <a:pPr lvl="1"/>
                <a:r>
                  <a:rPr lang="en-US" dirty="0">
                    <a:solidFill>
                      <a:srgbClr val="FFC000"/>
                    </a:solidFill>
                  </a:rPr>
                  <a:t>dot-product (multiplicative) attention. </a:t>
                </a:r>
              </a:p>
              <a:p>
                <a:r>
                  <a:rPr lang="en-US" dirty="0"/>
                  <a:t>Dot-product attention: Same as standard algorithm, except for the scaling factor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ad>
                          <m:radPr>
                            <m:degHide m:val="on"/>
                            <m:ctrlPr>
                              <a:rPr lang="en-US" i="1">
                                <a:latin typeface="Cambria Math" panose="02040503050406030204" pitchFamily="18" charset="0"/>
                              </a:rPr>
                            </m:ctrlPr>
                          </m:radPr>
                          <m:deg/>
                          <m:e>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𝑘</m:t>
                                </m:r>
                              </m:sub>
                            </m:sSub>
                          </m:e>
                        </m:rad>
                      </m:den>
                    </m:f>
                  </m:oMath>
                </a14:m>
                <a:r>
                  <a:rPr lang="en-US" dirty="0"/>
                  <a:t> then apply </a:t>
                </a:r>
                <a:r>
                  <a:rPr lang="en-US" dirty="0" err="1">
                    <a:solidFill>
                      <a:srgbClr val="FFC000"/>
                    </a:solidFill>
                  </a:rPr>
                  <a:t>softmax</a:t>
                </a:r>
                <a:r>
                  <a:rPr lang="en-US" dirty="0">
                    <a:solidFill>
                      <a:srgbClr val="FFC000"/>
                    </a:solidFill>
                  </a:rPr>
                  <a:t> function</a:t>
                </a:r>
                <a:r>
                  <a:rPr lang="en-US" dirty="0"/>
                  <a:t>.</a:t>
                </a:r>
              </a:p>
              <a:p>
                <a:r>
                  <a:rPr lang="en-US" b="1" dirty="0"/>
                  <a:t>Additive attention </a:t>
                </a:r>
                <a:r>
                  <a:rPr lang="en-US" dirty="0"/>
                  <a:t>computes the compatibility function using a feed-forward network with a single hidden layer. </a:t>
                </a:r>
              </a:p>
              <a:p>
                <a:r>
                  <a:rPr lang="en-US" dirty="0">
                    <a:solidFill>
                      <a:srgbClr val="FF0000"/>
                    </a:solidFill>
                  </a:rPr>
                  <a:t>Dot-product attention </a:t>
                </a:r>
                <a:r>
                  <a:rPr lang="en-US" dirty="0"/>
                  <a:t>is much faster and more space-efficient in practice</a:t>
                </a:r>
              </a:p>
              <a:p>
                <a:pPr lvl="1"/>
                <a:r>
                  <a:rPr lang="en-US" dirty="0">
                    <a:solidFill>
                      <a:srgbClr val="00B0F0"/>
                    </a:solidFill>
                  </a:rPr>
                  <a:t>optimized matrix multiplication</a:t>
                </a:r>
              </a:p>
            </p:txBody>
          </p:sp>
        </mc:Choice>
        <mc:Fallback xmlns="">
          <p:sp>
            <p:nvSpPr>
              <p:cNvPr id="2" name="Content Placeholder 1">
                <a:extLst>
                  <a:ext uri="{FF2B5EF4-FFF2-40B4-BE49-F238E27FC236}">
                    <a16:creationId xmlns:a16="http://schemas.microsoft.com/office/drawing/2014/main" id="{D1EFFD72-8BAB-64F1-67A8-351D6D3D2D6C}"/>
                  </a:ext>
                </a:extLst>
              </p:cNvPr>
              <p:cNvSpPr>
                <a:spLocks noGrp="1" noRot="1" noChangeAspect="1" noMove="1" noResize="1" noEditPoints="1" noAdjustHandles="1" noChangeArrowheads="1" noChangeShapeType="1" noTextEdit="1"/>
              </p:cNvSpPr>
              <p:nvPr>
                <p:ph idx="1"/>
              </p:nvPr>
            </p:nvSpPr>
            <p:spPr>
              <a:blipFill>
                <a:blip r:embed="rId2"/>
                <a:stretch>
                  <a:fillRect l="-833" t="-3100"/>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6A0E494D-A91E-F7E5-94FF-BFDC097306DF}"/>
              </a:ext>
            </a:extLst>
          </p:cNvPr>
          <p:cNvSpPr>
            <a:spLocks noGrp="1"/>
          </p:cNvSpPr>
          <p:nvPr>
            <p:ph type="dt" sz="half" idx="10"/>
          </p:nvPr>
        </p:nvSpPr>
        <p:spPr/>
        <p:txBody>
          <a:bodyPr/>
          <a:lstStyle/>
          <a:p>
            <a:fld id="{D8F2ED00-4E4B-4F43-97E6-A0D200B83567}" type="datetime1">
              <a:rPr lang="en-US" smtClean="0"/>
              <a:t>11/28/2025</a:t>
            </a:fld>
            <a:endParaRPr lang="en-US"/>
          </a:p>
        </p:txBody>
      </p:sp>
      <p:sp>
        <p:nvSpPr>
          <p:cNvPr id="4" name="Footer Placeholder 3">
            <a:extLst>
              <a:ext uri="{FF2B5EF4-FFF2-40B4-BE49-F238E27FC236}">
                <a16:creationId xmlns:a16="http://schemas.microsoft.com/office/drawing/2014/main" id="{EAB30C2D-8659-3412-C592-F15C6D1E30DA}"/>
              </a:ext>
            </a:extLst>
          </p:cNvPr>
          <p:cNvSpPr>
            <a:spLocks noGrp="1"/>
          </p:cNvSpPr>
          <p:nvPr>
            <p:ph type="ftr" sz="quarter" idx="11"/>
          </p:nvPr>
        </p:nvSpPr>
        <p:spPr/>
        <p:txBody>
          <a:bodyPr/>
          <a:lstStyle/>
          <a:p>
            <a:r>
              <a:rPr lang="en-GB"/>
              <a:t>Presented by    Dr. Noshina Tariq</a:t>
            </a:r>
            <a:endParaRPr lang="en-US" dirty="0"/>
          </a:p>
        </p:txBody>
      </p:sp>
      <p:sp>
        <p:nvSpPr>
          <p:cNvPr id="5" name="Slide Number Placeholder 4">
            <a:extLst>
              <a:ext uri="{FF2B5EF4-FFF2-40B4-BE49-F238E27FC236}">
                <a16:creationId xmlns:a16="http://schemas.microsoft.com/office/drawing/2014/main" id="{8B270C2B-3F8C-78DA-E88B-6AE95BABD784}"/>
              </a:ext>
            </a:extLst>
          </p:cNvPr>
          <p:cNvSpPr>
            <a:spLocks noGrp="1"/>
          </p:cNvSpPr>
          <p:nvPr>
            <p:ph type="sldNum" sz="quarter" idx="12"/>
          </p:nvPr>
        </p:nvSpPr>
        <p:spPr/>
        <p:txBody>
          <a:bodyPr/>
          <a:lstStyle/>
          <a:p>
            <a:fld id="{B6F15528-21DE-4FAA-801E-634DDDAF4B2B}" type="slidenum">
              <a:rPr lang="en-US" smtClean="0"/>
              <a:pPr/>
              <a:t>33</a:t>
            </a:fld>
            <a:endParaRPr lang="en-US"/>
          </a:p>
        </p:txBody>
      </p:sp>
      <p:sp>
        <p:nvSpPr>
          <p:cNvPr id="6" name="Title 5">
            <a:extLst>
              <a:ext uri="{FF2B5EF4-FFF2-40B4-BE49-F238E27FC236}">
                <a16:creationId xmlns:a16="http://schemas.microsoft.com/office/drawing/2014/main" id="{2CE6FCFA-8AAB-A3A7-C284-666838E95369}"/>
              </a:ext>
            </a:extLst>
          </p:cNvPr>
          <p:cNvSpPr>
            <a:spLocks noGrp="1"/>
          </p:cNvSpPr>
          <p:nvPr>
            <p:ph type="title"/>
          </p:nvPr>
        </p:nvSpPr>
        <p:spPr/>
        <p:txBody>
          <a:bodyPr/>
          <a:lstStyle/>
          <a:p>
            <a:r>
              <a:rPr lang="en-US" dirty="0"/>
              <a:t>Scaled Dot-Product Attention</a:t>
            </a:r>
          </a:p>
        </p:txBody>
      </p:sp>
      <p:pic>
        <p:nvPicPr>
          <p:cNvPr id="7" name="Picture 6">
            <a:extLst>
              <a:ext uri="{FF2B5EF4-FFF2-40B4-BE49-F238E27FC236}">
                <a16:creationId xmlns:a16="http://schemas.microsoft.com/office/drawing/2014/main" id="{49FE6EFF-3433-47AA-DE30-06F2F315397B}"/>
              </a:ext>
            </a:extLst>
          </p:cNvPr>
          <p:cNvPicPr>
            <a:picLocks noChangeAspect="1"/>
          </p:cNvPicPr>
          <p:nvPr/>
        </p:nvPicPr>
        <p:blipFill>
          <a:blip r:embed="rId3"/>
          <a:stretch>
            <a:fillRect/>
          </a:stretch>
        </p:blipFill>
        <p:spPr>
          <a:xfrm>
            <a:off x="5943600" y="5372877"/>
            <a:ext cx="4907285" cy="1066801"/>
          </a:xfrm>
          <a:prstGeom prst="rect">
            <a:avLst/>
          </a:prstGeom>
        </p:spPr>
      </p:pic>
    </p:spTree>
    <p:extLst>
      <p:ext uri="{BB962C8B-B14F-4D97-AF65-F5344CB8AC3E}">
        <p14:creationId xmlns:p14="http://schemas.microsoft.com/office/powerpoint/2010/main" val="36524878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2CA70A-630B-92A5-B762-058002660FF7}"/>
              </a:ext>
            </a:extLst>
          </p:cNvPr>
          <p:cNvSpPr>
            <a:spLocks noGrp="1"/>
          </p:cNvSpPr>
          <p:nvPr>
            <p:ph idx="1"/>
          </p:nvPr>
        </p:nvSpPr>
        <p:spPr/>
        <p:txBody>
          <a:bodyPr/>
          <a:lstStyle/>
          <a:p>
            <a:r>
              <a:rPr lang="en-US" b="1" dirty="0"/>
              <a:t>Example</a:t>
            </a:r>
            <a:r>
              <a:rPr lang="en-US" dirty="0"/>
              <a:t>: Query Q= </a:t>
            </a:r>
            <a:r>
              <a:rPr lang="en-US" b="0" i="0" dirty="0">
                <a:solidFill>
                  <a:srgbClr val="0D0D0D"/>
                </a:solidFill>
                <a:effectLst/>
                <a:highlight>
                  <a:srgbClr val="FFFFFF"/>
                </a:highlight>
                <a:latin typeface="KaTeX_Main"/>
              </a:rPr>
              <a:t>[0.5,0.6,0.7,0.8]</a:t>
            </a:r>
          </a:p>
          <a:p>
            <a:r>
              <a:rPr lang="en-US" b="0" i="0" dirty="0">
                <a:solidFill>
                  <a:srgbClr val="0D0D0D"/>
                </a:solidFill>
                <a:effectLst/>
                <a:highlight>
                  <a:srgbClr val="FFFFFF"/>
                </a:highlight>
                <a:latin typeface="Söhne"/>
              </a:rPr>
              <a:t>For the second </a:t>
            </a:r>
            <a:r>
              <a:rPr lang="en-US" b="0" i="0" dirty="0">
                <a:solidFill>
                  <a:srgbClr val="FF0000"/>
                </a:solidFill>
                <a:effectLst/>
                <a:highlight>
                  <a:srgbClr val="FFFFFF"/>
                </a:highlight>
                <a:latin typeface="Söhne"/>
              </a:rPr>
              <a:t>word (index 1), </a:t>
            </a:r>
            <a:r>
              <a:rPr lang="en-US" b="0" i="0" dirty="0">
                <a:solidFill>
                  <a:srgbClr val="0D0D0D"/>
                </a:solidFill>
                <a:effectLst/>
                <a:highlight>
                  <a:srgbClr val="FFFFFF"/>
                </a:highlight>
                <a:latin typeface="Söhne"/>
              </a:rPr>
              <a:t>the attention score with the first word (index 0):</a:t>
            </a:r>
            <a:endParaRPr lang="en-US" dirty="0"/>
          </a:p>
        </p:txBody>
      </p:sp>
      <p:sp>
        <p:nvSpPr>
          <p:cNvPr id="3" name="Date Placeholder 2">
            <a:extLst>
              <a:ext uri="{FF2B5EF4-FFF2-40B4-BE49-F238E27FC236}">
                <a16:creationId xmlns:a16="http://schemas.microsoft.com/office/drawing/2014/main" id="{C406B879-71C3-FF90-C2CA-8D18DF98B0EC}"/>
              </a:ext>
            </a:extLst>
          </p:cNvPr>
          <p:cNvSpPr>
            <a:spLocks noGrp="1"/>
          </p:cNvSpPr>
          <p:nvPr>
            <p:ph type="dt" sz="half" idx="10"/>
          </p:nvPr>
        </p:nvSpPr>
        <p:spPr/>
        <p:txBody>
          <a:bodyPr/>
          <a:lstStyle/>
          <a:p>
            <a:fld id="{46D0B4A2-91E6-4956-9635-F5FABA07FAA6}" type="datetime1">
              <a:rPr lang="en-US" smtClean="0"/>
              <a:t>11/28/2025</a:t>
            </a:fld>
            <a:endParaRPr lang="en-US"/>
          </a:p>
        </p:txBody>
      </p:sp>
      <p:sp>
        <p:nvSpPr>
          <p:cNvPr id="4" name="Footer Placeholder 3">
            <a:extLst>
              <a:ext uri="{FF2B5EF4-FFF2-40B4-BE49-F238E27FC236}">
                <a16:creationId xmlns:a16="http://schemas.microsoft.com/office/drawing/2014/main" id="{85B57498-9E20-F833-3A1A-27915C926FDD}"/>
              </a:ext>
            </a:extLst>
          </p:cNvPr>
          <p:cNvSpPr>
            <a:spLocks noGrp="1"/>
          </p:cNvSpPr>
          <p:nvPr>
            <p:ph type="ftr" sz="quarter" idx="11"/>
          </p:nvPr>
        </p:nvSpPr>
        <p:spPr/>
        <p:txBody>
          <a:bodyPr/>
          <a:lstStyle/>
          <a:p>
            <a:r>
              <a:rPr lang="en-GB"/>
              <a:t>Presented by    Dr. Noshina Tariq</a:t>
            </a:r>
            <a:endParaRPr lang="en-US" dirty="0"/>
          </a:p>
        </p:txBody>
      </p:sp>
      <p:sp>
        <p:nvSpPr>
          <p:cNvPr id="5" name="Slide Number Placeholder 4">
            <a:extLst>
              <a:ext uri="{FF2B5EF4-FFF2-40B4-BE49-F238E27FC236}">
                <a16:creationId xmlns:a16="http://schemas.microsoft.com/office/drawing/2014/main" id="{2BB074F2-D6D3-6444-AFC5-EFAB9B57919D}"/>
              </a:ext>
            </a:extLst>
          </p:cNvPr>
          <p:cNvSpPr>
            <a:spLocks noGrp="1"/>
          </p:cNvSpPr>
          <p:nvPr>
            <p:ph type="sldNum" sz="quarter" idx="12"/>
          </p:nvPr>
        </p:nvSpPr>
        <p:spPr/>
        <p:txBody>
          <a:bodyPr/>
          <a:lstStyle/>
          <a:p>
            <a:fld id="{B6F15528-21DE-4FAA-801E-634DDDAF4B2B}" type="slidenum">
              <a:rPr lang="en-US" smtClean="0"/>
              <a:pPr/>
              <a:t>34</a:t>
            </a:fld>
            <a:endParaRPr lang="en-US"/>
          </a:p>
        </p:txBody>
      </p:sp>
      <p:sp>
        <p:nvSpPr>
          <p:cNvPr id="6" name="Title 5">
            <a:extLst>
              <a:ext uri="{FF2B5EF4-FFF2-40B4-BE49-F238E27FC236}">
                <a16:creationId xmlns:a16="http://schemas.microsoft.com/office/drawing/2014/main" id="{0C2BF293-D899-1EB7-612F-8694C04BC762}"/>
              </a:ext>
            </a:extLst>
          </p:cNvPr>
          <p:cNvSpPr>
            <a:spLocks noGrp="1"/>
          </p:cNvSpPr>
          <p:nvPr>
            <p:ph type="title"/>
          </p:nvPr>
        </p:nvSpPr>
        <p:spPr/>
        <p:txBody>
          <a:bodyPr/>
          <a:lstStyle/>
          <a:p>
            <a:r>
              <a:rPr lang="en-US" dirty="0"/>
              <a:t>Scaled Dot-Product Attention</a:t>
            </a:r>
          </a:p>
        </p:txBody>
      </p:sp>
      <p:pic>
        <p:nvPicPr>
          <p:cNvPr id="8" name="Picture 7">
            <a:extLst>
              <a:ext uri="{FF2B5EF4-FFF2-40B4-BE49-F238E27FC236}">
                <a16:creationId xmlns:a16="http://schemas.microsoft.com/office/drawing/2014/main" id="{4CD6B95F-B0A7-4FB2-CBAB-AB9375B4FAC0}"/>
              </a:ext>
            </a:extLst>
          </p:cNvPr>
          <p:cNvPicPr>
            <a:picLocks noChangeAspect="1"/>
          </p:cNvPicPr>
          <p:nvPr/>
        </p:nvPicPr>
        <p:blipFill>
          <a:blip r:embed="rId2"/>
          <a:stretch>
            <a:fillRect/>
          </a:stretch>
        </p:blipFill>
        <p:spPr>
          <a:xfrm>
            <a:off x="6639549" y="2933700"/>
            <a:ext cx="4872187" cy="1858964"/>
          </a:xfrm>
          <a:prstGeom prst="rect">
            <a:avLst/>
          </a:prstGeom>
        </p:spPr>
      </p:pic>
      <p:pic>
        <p:nvPicPr>
          <p:cNvPr id="10" name="Picture 9">
            <a:extLst>
              <a:ext uri="{FF2B5EF4-FFF2-40B4-BE49-F238E27FC236}">
                <a16:creationId xmlns:a16="http://schemas.microsoft.com/office/drawing/2014/main" id="{C3186EBD-103A-CA27-F66D-D8B573673985}"/>
              </a:ext>
            </a:extLst>
          </p:cNvPr>
          <p:cNvPicPr>
            <a:picLocks noChangeAspect="1"/>
          </p:cNvPicPr>
          <p:nvPr/>
        </p:nvPicPr>
        <p:blipFill>
          <a:blip r:embed="rId3"/>
          <a:stretch>
            <a:fillRect/>
          </a:stretch>
        </p:blipFill>
        <p:spPr>
          <a:xfrm>
            <a:off x="1059543" y="3124200"/>
            <a:ext cx="4483579" cy="1676400"/>
          </a:xfrm>
          <a:prstGeom prst="rect">
            <a:avLst/>
          </a:prstGeom>
        </p:spPr>
      </p:pic>
      <p:pic>
        <p:nvPicPr>
          <p:cNvPr id="12" name="Picture 11">
            <a:extLst>
              <a:ext uri="{FF2B5EF4-FFF2-40B4-BE49-F238E27FC236}">
                <a16:creationId xmlns:a16="http://schemas.microsoft.com/office/drawing/2014/main" id="{2D5F8523-6729-916B-D89B-EFF17A508D23}"/>
              </a:ext>
            </a:extLst>
          </p:cNvPr>
          <p:cNvPicPr>
            <a:picLocks noChangeAspect="1"/>
          </p:cNvPicPr>
          <p:nvPr/>
        </p:nvPicPr>
        <p:blipFill>
          <a:blip r:embed="rId4"/>
          <a:stretch>
            <a:fillRect/>
          </a:stretch>
        </p:blipFill>
        <p:spPr>
          <a:xfrm>
            <a:off x="1309776" y="4814596"/>
            <a:ext cx="4282811" cy="1585097"/>
          </a:xfrm>
          <a:prstGeom prst="rect">
            <a:avLst/>
          </a:prstGeom>
        </p:spPr>
      </p:pic>
    </p:spTree>
    <p:extLst>
      <p:ext uri="{BB962C8B-B14F-4D97-AF65-F5344CB8AC3E}">
        <p14:creationId xmlns:p14="http://schemas.microsoft.com/office/powerpoint/2010/main" val="40416973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39CD0C3-1164-3791-F7A8-9E6764319490}"/>
              </a:ext>
            </a:extLst>
          </p:cNvPr>
          <p:cNvPicPr>
            <a:picLocks noGrp="1" noChangeAspect="1"/>
          </p:cNvPicPr>
          <p:nvPr>
            <p:ph idx="1"/>
          </p:nvPr>
        </p:nvPicPr>
        <p:blipFill>
          <a:blip r:embed="rId2"/>
          <a:stretch>
            <a:fillRect/>
          </a:stretch>
        </p:blipFill>
        <p:spPr>
          <a:xfrm>
            <a:off x="828350" y="1676400"/>
            <a:ext cx="7435274" cy="3200400"/>
          </a:xfrm>
        </p:spPr>
      </p:pic>
      <p:sp>
        <p:nvSpPr>
          <p:cNvPr id="3" name="Date Placeholder 2">
            <a:extLst>
              <a:ext uri="{FF2B5EF4-FFF2-40B4-BE49-F238E27FC236}">
                <a16:creationId xmlns:a16="http://schemas.microsoft.com/office/drawing/2014/main" id="{422DFA9F-1F63-1E02-CB79-D2E2152110CA}"/>
              </a:ext>
            </a:extLst>
          </p:cNvPr>
          <p:cNvSpPr>
            <a:spLocks noGrp="1"/>
          </p:cNvSpPr>
          <p:nvPr>
            <p:ph type="dt" sz="half" idx="10"/>
          </p:nvPr>
        </p:nvSpPr>
        <p:spPr/>
        <p:txBody>
          <a:bodyPr/>
          <a:lstStyle/>
          <a:p>
            <a:fld id="{888CBFE4-7E00-4890-9142-9325BA6A422F}" type="datetime1">
              <a:rPr lang="en-US" smtClean="0"/>
              <a:t>11/28/2025</a:t>
            </a:fld>
            <a:endParaRPr lang="en-US"/>
          </a:p>
        </p:txBody>
      </p:sp>
      <p:sp>
        <p:nvSpPr>
          <p:cNvPr id="4" name="Footer Placeholder 3">
            <a:extLst>
              <a:ext uri="{FF2B5EF4-FFF2-40B4-BE49-F238E27FC236}">
                <a16:creationId xmlns:a16="http://schemas.microsoft.com/office/drawing/2014/main" id="{E8B79EC5-3844-E7D7-A5AE-E4FB8B8AB52B}"/>
              </a:ext>
            </a:extLst>
          </p:cNvPr>
          <p:cNvSpPr>
            <a:spLocks noGrp="1"/>
          </p:cNvSpPr>
          <p:nvPr>
            <p:ph type="ftr" sz="quarter" idx="11"/>
          </p:nvPr>
        </p:nvSpPr>
        <p:spPr/>
        <p:txBody>
          <a:bodyPr/>
          <a:lstStyle/>
          <a:p>
            <a:r>
              <a:rPr lang="en-GB"/>
              <a:t>Presented by    Dr. Noshina Tariq</a:t>
            </a:r>
            <a:endParaRPr lang="en-US" dirty="0"/>
          </a:p>
        </p:txBody>
      </p:sp>
      <p:sp>
        <p:nvSpPr>
          <p:cNvPr id="5" name="Slide Number Placeholder 4">
            <a:extLst>
              <a:ext uri="{FF2B5EF4-FFF2-40B4-BE49-F238E27FC236}">
                <a16:creationId xmlns:a16="http://schemas.microsoft.com/office/drawing/2014/main" id="{17C994E2-7B1B-5036-2901-E5DCB3537A9C}"/>
              </a:ext>
            </a:extLst>
          </p:cNvPr>
          <p:cNvSpPr>
            <a:spLocks noGrp="1"/>
          </p:cNvSpPr>
          <p:nvPr>
            <p:ph type="sldNum" sz="quarter" idx="12"/>
          </p:nvPr>
        </p:nvSpPr>
        <p:spPr/>
        <p:txBody>
          <a:bodyPr/>
          <a:lstStyle/>
          <a:p>
            <a:fld id="{B6F15528-21DE-4FAA-801E-634DDDAF4B2B}" type="slidenum">
              <a:rPr lang="en-US" smtClean="0"/>
              <a:pPr/>
              <a:t>35</a:t>
            </a:fld>
            <a:endParaRPr lang="en-US"/>
          </a:p>
        </p:txBody>
      </p:sp>
      <p:sp>
        <p:nvSpPr>
          <p:cNvPr id="6" name="Title 5">
            <a:extLst>
              <a:ext uri="{FF2B5EF4-FFF2-40B4-BE49-F238E27FC236}">
                <a16:creationId xmlns:a16="http://schemas.microsoft.com/office/drawing/2014/main" id="{AFF44189-9E07-D161-6E31-319886DBEDDD}"/>
              </a:ext>
            </a:extLst>
          </p:cNvPr>
          <p:cNvSpPr>
            <a:spLocks noGrp="1"/>
          </p:cNvSpPr>
          <p:nvPr>
            <p:ph type="title"/>
          </p:nvPr>
        </p:nvSpPr>
        <p:spPr/>
        <p:txBody>
          <a:bodyPr/>
          <a:lstStyle/>
          <a:p>
            <a:r>
              <a:rPr lang="en-US" dirty="0"/>
              <a:t>Scaled Dot-Product Attention</a:t>
            </a:r>
          </a:p>
        </p:txBody>
      </p:sp>
      <p:pic>
        <p:nvPicPr>
          <p:cNvPr id="10" name="Picture 9">
            <a:extLst>
              <a:ext uri="{FF2B5EF4-FFF2-40B4-BE49-F238E27FC236}">
                <a16:creationId xmlns:a16="http://schemas.microsoft.com/office/drawing/2014/main" id="{84AFA695-EE69-9572-6267-454F98F646FE}"/>
              </a:ext>
            </a:extLst>
          </p:cNvPr>
          <p:cNvPicPr>
            <a:picLocks noChangeAspect="1"/>
          </p:cNvPicPr>
          <p:nvPr/>
        </p:nvPicPr>
        <p:blipFill>
          <a:blip r:embed="rId3"/>
          <a:stretch>
            <a:fillRect/>
          </a:stretch>
        </p:blipFill>
        <p:spPr>
          <a:xfrm>
            <a:off x="1184778" y="5673012"/>
            <a:ext cx="4911222" cy="457200"/>
          </a:xfrm>
          <a:prstGeom prst="rect">
            <a:avLst/>
          </a:prstGeom>
        </p:spPr>
      </p:pic>
      <p:pic>
        <p:nvPicPr>
          <p:cNvPr id="12" name="Picture 11">
            <a:extLst>
              <a:ext uri="{FF2B5EF4-FFF2-40B4-BE49-F238E27FC236}">
                <a16:creationId xmlns:a16="http://schemas.microsoft.com/office/drawing/2014/main" id="{0CCC4D72-077C-B045-0C64-FF3794266D4B}"/>
              </a:ext>
            </a:extLst>
          </p:cNvPr>
          <p:cNvPicPr>
            <a:picLocks noChangeAspect="1"/>
          </p:cNvPicPr>
          <p:nvPr/>
        </p:nvPicPr>
        <p:blipFill>
          <a:blip r:embed="rId4"/>
          <a:stretch>
            <a:fillRect/>
          </a:stretch>
        </p:blipFill>
        <p:spPr>
          <a:xfrm>
            <a:off x="6477000" y="5158271"/>
            <a:ext cx="5264028" cy="1295399"/>
          </a:xfrm>
          <a:prstGeom prst="rect">
            <a:avLst/>
          </a:prstGeom>
        </p:spPr>
      </p:pic>
    </p:spTree>
    <p:extLst>
      <p:ext uri="{BB962C8B-B14F-4D97-AF65-F5344CB8AC3E}">
        <p14:creationId xmlns:p14="http://schemas.microsoft.com/office/powerpoint/2010/main" val="13390511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592FE436-068B-8167-BB0E-52266F375D6E}"/>
              </a:ext>
            </a:extLst>
          </p:cNvPr>
          <p:cNvPicPr>
            <a:picLocks noGrp="1" noChangeAspect="1"/>
          </p:cNvPicPr>
          <p:nvPr>
            <p:ph idx="1"/>
          </p:nvPr>
        </p:nvPicPr>
        <p:blipFill>
          <a:blip r:embed="rId2"/>
          <a:stretch>
            <a:fillRect/>
          </a:stretch>
        </p:blipFill>
        <p:spPr>
          <a:xfrm>
            <a:off x="1752600" y="1763570"/>
            <a:ext cx="8174201" cy="3951430"/>
          </a:xfrm>
        </p:spPr>
      </p:pic>
      <p:sp>
        <p:nvSpPr>
          <p:cNvPr id="3" name="Date Placeholder 2">
            <a:extLst>
              <a:ext uri="{FF2B5EF4-FFF2-40B4-BE49-F238E27FC236}">
                <a16:creationId xmlns:a16="http://schemas.microsoft.com/office/drawing/2014/main" id="{CCDA807B-5437-BDA9-F8F1-0116A4E861B2}"/>
              </a:ext>
            </a:extLst>
          </p:cNvPr>
          <p:cNvSpPr>
            <a:spLocks noGrp="1"/>
          </p:cNvSpPr>
          <p:nvPr>
            <p:ph type="dt" sz="half" idx="10"/>
          </p:nvPr>
        </p:nvSpPr>
        <p:spPr/>
        <p:txBody>
          <a:bodyPr/>
          <a:lstStyle/>
          <a:p>
            <a:fld id="{5C294B66-29A8-4AD0-9582-03173AEC3CCE}" type="datetime1">
              <a:rPr lang="en-US" smtClean="0"/>
              <a:t>11/28/2025</a:t>
            </a:fld>
            <a:endParaRPr lang="en-US"/>
          </a:p>
        </p:txBody>
      </p:sp>
      <p:sp>
        <p:nvSpPr>
          <p:cNvPr id="4" name="Footer Placeholder 3">
            <a:extLst>
              <a:ext uri="{FF2B5EF4-FFF2-40B4-BE49-F238E27FC236}">
                <a16:creationId xmlns:a16="http://schemas.microsoft.com/office/drawing/2014/main" id="{423BB4A6-FCEA-CF54-E00C-88AF624663E4}"/>
              </a:ext>
            </a:extLst>
          </p:cNvPr>
          <p:cNvSpPr>
            <a:spLocks noGrp="1"/>
          </p:cNvSpPr>
          <p:nvPr>
            <p:ph type="ftr" sz="quarter" idx="11"/>
          </p:nvPr>
        </p:nvSpPr>
        <p:spPr/>
        <p:txBody>
          <a:bodyPr/>
          <a:lstStyle/>
          <a:p>
            <a:r>
              <a:rPr lang="en-GB"/>
              <a:t>Presented by    Dr. Noshina Tariq</a:t>
            </a:r>
            <a:endParaRPr lang="en-US" dirty="0"/>
          </a:p>
        </p:txBody>
      </p:sp>
      <p:sp>
        <p:nvSpPr>
          <p:cNvPr id="5" name="Slide Number Placeholder 4">
            <a:extLst>
              <a:ext uri="{FF2B5EF4-FFF2-40B4-BE49-F238E27FC236}">
                <a16:creationId xmlns:a16="http://schemas.microsoft.com/office/drawing/2014/main" id="{89830E92-7CDE-CF23-9594-BE4181B7D5D5}"/>
              </a:ext>
            </a:extLst>
          </p:cNvPr>
          <p:cNvSpPr>
            <a:spLocks noGrp="1"/>
          </p:cNvSpPr>
          <p:nvPr>
            <p:ph type="sldNum" sz="quarter" idx="12"/>
          </p:nvPr>
        </p:nvSpPr>
        <p:spPr/>
        <p:txBody>
          <a:bodyPr/>
          <a:lstStyle/>
          <a:p>
            <a:fld id="{B6F15528-21DE-4FAA-801E-634DDDAF4B2B}" type="slidenum">
              <a:rPr lang="en-US" smtClean="0"/>
              <a:pPr/>
              <a:t>36</a:t>
            </a:fld>
            <a:endParaRPr lang="en-US"/>
          </a:p>
        </p:txBody>
      </p:sp>
      <p:sp>
        <p:nvSpPr>
          <p:cNvPr id="6" name="Title 5">
            <a:extLst>
              <a:ext uri="{FF2B5EF4-FFF2-40B4-BE49-F238E27FC236}">
                <a16:creationId xmlns:a16="http://schemas.microsoft.com/office/drawing/2014/main" id="{C1CD16D9-363D-CC90-5474-0A3BC57F4D64}"/>
              </a:ext>
            </a:extLst>
          </p:cNvPr>
          <p:cNvSpPr>
            <a:spLocks noGrp="1"/>
          </p:cNvSpPr>
          <p:nvPr>
            <p:ph type="title"/>
          </p:nvPr>
        </p:nvSpPr>
        <p:spPr/>
        <p:txBody>
          <a:bodyPr/>
          <a:lstStyle/>
          <a:p>
            <a:r>
              <a:rPr lang="en-US" dirty="0"/>
              <a:t>Scaled Dot-Product Attention</a:t>
            </a:r>
          </a:p>
        </p:txBody>
      </p:sp>
    </p:spTree>
    <p:extLst>
      <p:ext uri="{BB962C8B-B14F-4D97-AF65-F5344CB8AC3E}">
        <p14:creationId xmlns:p14="http://schemas.microsoft.com/office/powerpoint/2010/main" val="2700509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DF957A-7798-0D79-936A-4604266C5630}"/>
              </a:ext>
            </a:extLst>
          </p:cNvPr>
          <p:cNvSpPr>
            <a:spLocks noGrp="1"/>
          </p:cNvSpPr>
          <p:nvPr>
            <p:ph idx="1"/>
          </p:nvPr>
        </p:nvSpPr>
        <p:spPr>
          <a:xfrm>
            <a:off x="304800" y="1596782"/>
            <a:ext cx="5101302" cy="4525963"/>
          </a:xfrm>
        </p:spPr>
        <p:txBody>
          <a:bodyPr/>
          <a:lstStyle/>
          <a:p>
            <a:r>
              <a:rPr lang="en-US" i="0" dirty="0">
                <a:solidFill>
                  <a:srgbClr val="222222"/>
                </a:solidFill>
                <a:effectLst/>
                <a:highlight>
                  <a:srgbClr val="FFFFFF"/>
                </a:highlight>
                <a:latin typeface="Helvetica" panose="020B0604020202020204" pitchFamily="34" charset="0"/>
              </a:rPr>
              <a:t>To </a:t>
            </a:r>
            <a:r>
              <a:rPr lang="en-US" b="0" i="0" dirty="0">
                <a:solidFill>
                  <a:srgbClr val="222222"/>
                </a:solidFill>
                <a:effectLst/>
                <a:highlight>
                  <a:srgbClr val="FFFFFF"/>
                </a:highlight>
                <a:latin typeface="Helvetica" panose="020B0604020202020204" pitchFamily="34" charset="0"/>
              </a:rPr>
              <a:t>calculate the Query, Key, and Value matrices, the </a:t>
            </a:r>
            <a:r>
              <a:rPr lang="en-US" b="0" i="0" dirty="0">
                <a:solidFill>
                  <a:srgbClr val="00B0F0"/>
                </a:solidFill>
                <a:effectLst/>
                <a:highlight>
                  <a:srgbClr val="FFFFFF"/>
                </a:highlight>
                <a:latin typeface="Helvetica" panose="020B0604020202020204" pitchFamily="34" charset="0"/>
              </a:rPr>
              <a:t>embeddings are combined into a matrix X</a:t>
            </a:r>
            <a:endParaRPr lang="en-US" dirty="0">
              <a:solidFill>
                <a:srgbClr val="00B0F0"/>
              </a:solidFill>
              <a:highlight>
                <a:srgbClr val="FFFFFF"/>
              </a:highlight>
              <a:latin typeface="Helvetica" panose="020B0604020202020204" pitchFamily="34" charset="0"/>
            </a:endParaRPr>
          </a:p>
          <a:p>
            <a:r>
              <a:rPr lang="en-US" b="0" i="0" dirty="0">
                <a:solidFill>
                  <a:srgbClr val="222222"/>
                </a:solidFill>
                <a:effectLst/>
                <a:highlight>
                  <a:srgbClr val="FFFFFF"/>
                </a:highlight>
                <a:latin typeface="Helvetica" panose="020B0604020202020204" pitchFamily="34" charset="0"/>
              </a:rPr>
              <a:t>We then multiply </a:t>
            </a:r>
            <a:r>
              <a:rPr lang="en-US" b="0" i="0" dirty="0">
                <a:solidFill>
                  <a:srgbClr val="FF0000"/>
                </a:solidFill>
                <a:effectLst/>
                <a:highlight>
                  <a:srgbClr val="FFFFFF"/>
                </a:highlight>
                <a:latin typeface="Helvetica" panose="020B0604020202020204" pitchFamily="34" charset="0"/>
              </a:rPr>
              <a:t>X by the weight matrices to get Q, K and V</a:t>
            </a:r>
            <a:endParaRPr lang="en-US" dirty="0">
              <a:solidFill>
                <a:srgbClr val="FF0000"/>
              </a:solidFill>
            </a:endParaRPr>
          </a:p>
        </p:txBody>
      </p:sp>
      <p:sp>
        <p:nvSpPr>
          <p:cNvPr id="3" name="Date Placeholder 2">
            <a:extLst>
              <a:ext uri="{FF2B5EF4-FFF2-40B4-BE49-F238E27FC236}">
                <a16:creationId xmlns:a16="http://schemas.microsoft.com/office/drawing/2014/main" id="{D4F882E2-36A9-6279-2409-F5190FFB8A1E}"/>
              </a:ext>
            </a:extLst>
          </p:cNvPr>
          <p:cNvSpPr>
            <a:spLocks noGrp="1"/>
          </p:cNvSpPr>
          <p:nvPr>
            <p:ph type="dt" sz="half" idx="10"/>
          </p:nvPr>
        </p:nvSpPr>
        <p:spPr/>
        <p:txBody>
          <a:bodyPr/>
          <a:lstStyle/>
          <a:p>
            <a:fld id="{BAEF45DE-FEBA-4B43-87A3-0050D1DB6D99}" type="datetime1">
              <a:rPr lang="en-US" smtClean="0"/>
              <a:t>11/28/2025</a:t>
            </a:fld>
            <a:endParaRPr lang="en-US"/>
          </a:p>
        </p:txBody>
      </p:sp>
      <p:sp>
        <p:nvSpPr>
          <p:cNvPr id="4" name="Footer Placeholder 3">
            <a:extLst>
              <a:ext uri="{FF2B5EF4-FFF2-40B4-BE49-F238E27FC236}">
                <a16:creationId xmlns:a16="http://schemas.microsoft.com/office/drawing/2014/main" id="{BCD9E216-0FB2-C5E9-4200-97D94B752EFF}"/>
              </a:ext>
            </a:extLst>
          </p:cNvPr>
          <p:cNvSpPr>
            <a:spLocks noGrp="1"/>
          </p:cNvSpPr>
          <p:nvPr>
            <p:ph type="ftr" sz="quarter" idx="11"/>
          </p:nvPr>
        </p:nvSpPr>
        <p:spPr/>
        <p:txBody>
          <a:bodyPr/>
          <a:lstStyle/>
          <a:p>
            <a:r>
              <a:rPr lang="en-GB"/>
              <a:t>Presented by    Dr. Noshina Tariq</a:t>
            </a:r>
            <a:endParaRPr lang="en-US" dirty="0"/>
          </a:p>
        </p:txBody>
      </p:sp>
      <p:sp>
        <p:nvSpPr>
          <p:cNvPr id="5" name="Slide Number Placeholder 4">
            <a:extLst>
              <a:ext uri="{FF2B5EF4-FFF2-40B4-BE49-F238E27FC236}">
                <a16:creationId xmlns:a16="http://schemas.microsoft.com/office/drawing/2014/main" id="{8D78FE36-184A-8C26-DADB-3A4FDC719E79}"/>
              </a:ext>
            </a:extLst>
          </p:cNvPr>
          <p:cNvSpPr>
            <a:spLocks noGrp="1"/>
          </p:cNvSpPr>
          <p:nvPr>
            <p:ph type="sldNum" sz="quarter" idx="12"/>
          </p:nvPr>
        </p:nvSpPr>
        <p:spPr/>
        <p:txBody>
          <a:bodyPr/>
          <a:lstStyle/>
          <a:p>
            <a:fld id="{B6F15528-21DE-4FAA-801E-634DDDAF4B2B}" type="slidenum">
              <a:rPr lang="en-US" smtClean="0"/>
              <a:pPr/>
              <a:t>37</a:t>
            </a:fld>
            <a:endParaRPr lang="en-US"/>
          </a:p>
        </p:txBody>
      </p:sp>
      <p:sp>
        <p:nvSpPr>
          <p:cNvPr id="6" name="Title 5">
            <a:extLst>
              <a:ext uri="{FF2B5EF4-FFF2-40B4-BE49-F238E27FC236}">
                <a16:creationId xmlns:a16="http://schemas.microsoft.com/office/drawing/2014/main" id="{8125381A-D6A8-6B8B-3AE0-BFBBC4927699}"/>
              </a:ext>
            </a:extLst>
          </p:cNvPr>
          <p:cNvSpPr>
            <a:spLocks noGrp="1"/>
          </p:cNvSpPr>
          <p:nvPr>
            <p:ph type="title"/>
          </p:nvPr>
        </p:nvSpPr>
        <p:spPr/>
        <p:txBody>
          <a:bodyPr/>
          <a:lstStyle/>
          <a:p>
            <a:r>
              <a:rPr lang="en-US" dirty="0"/>
              <a:t>Scaled Dot-Product Attention</a:t>
            </a:r>
          </a:p>
        </p:txBody>
      </p:sp>
      <p:pic>
        <p:nvPicPr>
          <p:cNvPr id="8" name="Picture 7">
            <a:extLst>
              <a:ext uri="{FF2B5EF4-FFF2-40B4-BE49-F238E27FC236}">
                <a16:creationId xmlns:a16="http://schemas.microsoft.com/office/drawing/2014/main" id="{6E8EA203-B5A9-7B63-F153-1932A37A2096}"/>
              </a:ext>
            </a:extLst>
          </p:cNvPr>
          <p:cNvPicPr>
            <a:picLocks noChangeAspect="1"/>
          </p:cNvPicPr>
          <p:nvPr/>
        </p:nvPicPr>
        <p:blipFill>
          <a:blip r:embed="rId2"/>
          <a:stretch>
            <a:fillRect/>
          </a:stretch>
        </p:blipFill>
        <p:spPr>
          <a:xfrm>
            <a:off x="8206712" y="1676400"/>
            <a:ext cx="3680488" cy="3853349"/>
          </a:xfrm>
          <a:prstGeom prst="rect">
            <a:avLst/>
          </a:prstGeom>
        </p:spPr>
      </p:pic>
      <p:pic>
        <p:nvPicPr>
          <p:cNvPr id="7" name="Picture 6">
            <a:extLst>
              <a:ext uri="{FF2B5EF4-FFF2-40B4-BE49-F238E27FC236}">
                <a16:creationId xmlns:a16="http://schemas.microsoft.com/office/drawing/2014/main" id="{513DAFFC-DDC3-5FF5-30FB-F3AF994D8E69}"/>
              </a:ext>
            </a:extLst>
          </p:cNvPr>
          <p:cNvPicPr>
            <a:picLocks noChangeAspect="1"/>
          </p:cNvPicPr>
          <p:nvPr/>
        </p:nvPicPr>
        <p:blipFill rotWithShape="1">
          <a:blip r:embed="rId3"/>
          <a:srcRect l="23055" t="4103"/>
          <a:stretch/>
        </p:blipFill>
        <p:spPr>
          <a:xfrm>
            <a:off x="5715000" y="2133600"/>
            <a:ext cx="2182814" cy="3056985"/>
          </a:xfrm>
          <a:prstGeom prst="rect">
            <a:avLst/>
          </a:prstGeom>
        </p:spPr>
      </p:pic>
    </p:spTree>
    <p:extLst>
      <p:ext uri="{BB962C8B-B14F-4D97-AF65-F5344CB8AC3E}">
        <p14:creationId xmlns:p14="http://schemas.microsoft.com/office/powerpoint/2010/main" val="9494974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4AA0B1F-6D0F-2433-18EA-7BE3AD5C8B7A}"/>
              </a:ext>
            </a:extLst>
          </p:cNvPr>
          <p:cNvSpPr>
            <a:spLocks noGrp="1"/>
          </p:cNvSpPr>
          <p:nvPr>
            <p:ph type="dt" sz="half" idx="10"/>
          </p:nvPr>
        </p:nvSpPr>
        <p:spPr/>
        <p:txBody>
          <a:bodyPr/>
          <a:lstStyle/>
          <a:p>
            <a:fld id="{D8EE0C31-2BC5-4F7D-A5C6-89F294D2E340}" type="datetime1">
              <a:rPr lang="en-US" smtClean="0"/>
              <a:t>11/28/2025</a:t>
            </a:fld>
            <a:endParaRPr lang="en-US"/>
          </a:p>
        </p:txBody>
      </p:sp>
      <p:sp>
        <p:nvSpPr>
          <p:cNvPr id="4" name="Footer Placeholder 3">
            <a:extLst>
              <a:ext uri="{FF2B5EF4-FFF2-40B4-BE49-F238E27FC236}">
                <a16:creationId xmlns:a16="http://schemas.microsoft.com/office/drawing/2014/main" id="{55F7F462-D094-7BF8-E9C6-1D01130676B5}"/>
              </a:ext>
            </a:extLst>
          </p:cNvPr>
          <p:cNvSpPr>
            <a:spLocks noGrp="1"/>
          </p:cNvSpPr>
          <p:nvPr>
            <p:ph type="ftr" sz="quarter" idx="11"/>
          </p:nvPr>
        </p:nvSpPr>
        <p:spPr/>
        <p:txBody>
          <a:bodyPr/>
          <a:lstStyle/>
          <a:p>
            <a:r>
              <a:rPr lang="en-GB"/>
              <a:t>Presented by    Dr. Noshina Tariq</a:t>
            </a:r>
            <a:endParaRPr lang="en-US" dirty="0"/>
          </a:p>
        </p:txBody>
      </p:sp>
      <p:sp>
        <p:nvSpPr>
          <p:cNvPr id="5" name="Slide Number Placeholder 4">
            <a:extLst>
              <a:ext uri="{FF2B5EF4-FFF2-40B4-BE49-F238E27FC236}">
                <a16:creationId xmlns:a16="http://schemas.microsoft.com/office/drawing/2014/main" id="{C1301E80-4020-4BD2-A496-F38E7EDBB94E}"/>
              </a:ext>
            </a:extLst>
          </p:cNvPr>
          <p:cNvSpPr>
            <a:spLocks noGrp="1"/>
          </p:cNvSpPr>
          <p:nvPr>
            <p:ph type="sldNum" sz="quarter" idx="12"/>
          </p:nvPr>
        </p:nvSpPr>
        <p:spPr/>
        <p:txBody>
          <a:bodyPr/>
          <a:lstStyle/>
          <a:p>
            <a:fld id="{B6F15528-21DE-4FAA-801E-634DDDAF4B2B}" type="slidenum">
              <a:rPr lang="en-US" smtClean="0"/>
              <a:pPr/>
              <a:t>38</a:t>
            </a:fld>
            <a:endParaRPr lang="en-US"/>
          </a:p>
        </p:txBody>
      </p:sp>
      <p:sp>
        <p:nvSpPr>
          <p:cNvPr id="6" name="Title 5">
            <a:extLst>
              <a:ext uri="{FF2B5EF4-FFF2-40B4-BE49-F238E27FC236}">
                <a16:creationId xmlns:a16="http://schemas.microsoft.com/office/drawing/2014/main" id="{019FF360-CC80-F68A-AA7C-CB02C83C33F5}"/>
              </a:ext>
            </a:extLst>
          </p:cNvPr>
          <p:cNvSpPr>
            <a:spLocks noGrp="1"/>
          </p:cNvSpPr>
          <p:nvPr>
            <p:ph type="title"/>
          </p:nvPr>
        </p:nvSpPr>
        <p:spPr/>
        <p:txBody>
          <a:bodyPr/>
          <a:lstStyle/>
          <a:p>
            <a:r>
              <a:rPr lang="en-US" dirty="0"/>
              <a:t>Scaled Dot-Product Attention</a:t>
            </a:r>
          </a:p>
        </p:txBody>
      </p:sp>
      <p:pic>
        <p:nvPicPr>
          <p:cNvPr id="4098" name="Picture 2">
            <a:extLst>
              <a:ext uri="{FF2B5EF4-FFF2-40B4-BE49-F238E27FC236}">
                <a16:creationId xmlns:a16="http://schemas.microsoft.com/office/drawing/2014/main" id="{D1D015C6-7F16-EC39-D7FD-7C6D8446FE3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22927" y="1600200"/>
            <a:ext cx="7746146" cy="452596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C402A8D-96B4-47AE-115E-0FB56FC19064}"/>
              </a:ext>
            </a:extLst>
          </p:cNvPr>
          <p:cNvSpPr txBox="1"/>
          <p:nvPr/>
        </p:nvSpPr>
        <p:spPr>
          <a:xfrm>
            <a:off x="9448800" y="6107668"/>
            <a:ext cx="2667000" cy="369332"/>
          </a:xfrm>
          <a:prstGeom prst="rect">
            <a:avLst/>
          </a:prstGeom>
          <a:noFill/>
        </p:spPr>
        <p:txBody>
          <a:bodyPr wrap="square" rtlCol="0">
            <a:spAutoFit/>
          </a:bodyPr>
          <a:lstStyle/>
          <a:p>
            <a:r>
              <a:rPr lang="en-US" dirty="0">
                <a:solidFill>
                  <a:srgbClr val="FF0000"/>
                </a:solidFill>
              </a:rPr>
              <a:t>towardsdatascience.com</a:t>
            </a:r>
          </a:p>
        </p:txBody>
      </p:sp>
    </p:spTree>
    <p:extLst>
      <p:ext uri="{BB962C8B-B14F-4D97-AF65-F5344CB8AC3E}">
        <p14:creationId xmlns:p14="http://schemas.microsoft.com/office/powerpoint/2010/main" val="39063995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627DBD5-DD34-C357-CABE-9689107C8614}"/>
              </a:ext>
            </a:extLst>
          </p:cNvPr>
          <p:cNvSpPr>
            <a:spLocks noGrp="1"/>
          </p:cNvSpPr>
          <p:nvPr>
            <p:ph idx="1"/>
          </p:nvPr>
        </p:nvSpPr>
        <p:spPr>
          <a:xfrm>
            <a:off x="609600" y="1600201"/>
            <a:ext cx="6172200" cy="4525963"/>
          </a:xfrm>
        </p:spPr>
        <p:txBody>
          <a:bodyPr/>
          <a:lstStyle/>
          <a:p>
            <a:r>
              <a:rPr lang="en-US" b="0" i="1" dirty="0">
                <a:solidFill>
                  <a:srgbClr val="FF0000"/>
                </a:solidFill>
                <a:effectLst/>
                <a:highlight>
                  <a:srgbClr val="FFFFFF"/>
                </a:highlight>
                <a:latin typeface="source-serif-pro"/>
              </a:rPr>
              <a:t>Self- and cross-attention </a:t>
            </a:r>
            <a:r>
              <a:rPr lang="en-US" b="0" i="1" dirty="0">
                <a:solidFill>
                  <a:srgbClr val="242424"/>
                </a:solidFill>
                <a:effectLst/>
                <a:highlight>
                  <a:srgbClr val="FFFFFF"/>
                </a:highlight>
                <a:latin typeface="source-serif-pro"/>
              </a:rPr>
              <a:t>only differ in which tokens are given as inputs Q, K, and V.</a:t>
            </a:r>
            <a:r>
              <a:rPr lang="en-US" b="0" i="0" dirty="0">
                <a:solidFill>
                  <a:srgbClr val="242424"/>
                </a:solidFill>
                <a:effectLst/>
                <a:highlight>
                  <a:srgbClr val="FFFFFF"/>
                </a:highlight>
                <a:latin typeface="source-serif-pro"/>
              </a:rPr>
              <a:t> </a:t>
            </a:r>
          </a:p>
          <a:p>
            <a:r>
              <a:rPr lang="en-US" b="0" i="0" dirty="0">
                <a:solidFill>
                  <a:srgbClr val="242424"/>
                </a:solidFill>
                <a:effectLst/>
                <a:highlight>
                  <a:srgbClr val="FFFFFF"/>
                </a:highlight>
                <a:latin typeface="source-serif-pro"/>
              </a:rPr>
              <a:t>In </a:t>
            </a:r>
            <a:r>
              <a:rPr lang="en-US" b="1" i="0" dirty="0">
                <a:solidFill>
                  <a:srgbClr val="00B050"/>
                </a:solidFill>
                <a:effectLst/>
                <a:highlight>
                  <a:srgbClr val="FFFFFF"/>
                </a:highlight>
                <a:latin typeface="source-serif-pro"/>
              </a:rPr>
              <a:t>self-attention</a:t>
            </a:r>
            <a:r>
              <a:rPr lang="en-US" b="0" i="0" dirty="0">
                <a:solidFill>
                  <a:srgbClr val="242424"/>
                </a:solidFill>
                <a:effectLst/>
                <a:highlight>
                  <a:srgbClr val="FFFFFF"/>
                </a:highlight>
                <a:latin typeface="source-serif-pro"/>
              </a:rPr>
              <a:t>, the same tokens are used for all three inputs</a:t>
            </a:r>
          </a:p>
          <a:p>
            <a:r>
              <a:rPr lang="en-US" b="0" i="0" dirty="0">
                <a:solidFill>
                  <a:srgbClr val="242424"/>
                </a:solidFill>
                <a:effectLst/>
                <a:highlight>
                  <a:srgbClr val="FFFFFF"/>
                </a:highlight>
                <a:latin typeface="source-serif-pro"/>
              </a:rPr>
              <a:t>In </a:t>
            </a:r>
            <a:r>
              <a:rPr lang="en-US" b="1" i="0" dirty="0">
                <a:solidFill>
                  <a:srgbClr val="00B0F0"/>
                </a:solidFill>
                <a:effectLst/>
                <a:highlight>
                  <a:srgbClr val="FFFFFF"/>
                </a:highlight>
                <a:latin typeface="source-serif-pro"/>
              </a:rPr>
              <a:t>cross-attention</a:t>
            </a:r>
            <a:r>
              <a:rPr lang="en-US" b="0" i="0" dirty="0">
                <a:solidFill>
                  <a:srgbClr val="00B0F0"/>
                </a:solidFill>
                <a:effectLst/>
                <a:highlight>
                  <a:srgbClr val="FFFFFF"/>
                </a:highlight>
                <a:latin typeface="source-serif-pro"/>
              </a:rPr>
              <a:t>,</a:t>
            </a:r>
            <a:r>
              <a:rPr lang="en-US" b="0" i="0" dirty="0">
                <a:solidFill>
                  <a:srgbClr val="242424"/>
                </a:solidFill>
                <a:effectLst/>
                <a:highlight>
                  <a:srgbClr val="FFFFFF"/>
                </a:highlight>
                <a:latin typeface="source-serif-pro"/>
              </a:rPr>
              <a:t> the same tokens are given to K and V, but different tokens are used for Q.</a:t>
            </a:r>
          </a:p>
          <a:p>
            <a:endParaRPr lang="en-US" dirty="0"/>
          </a:p>
        </p:txBody>
      </p:sp>
      <p:sp>
        <p:nvSpPr>
          <p:cNvPr id="3" name="Date Placeholder 2">
            <a:extLst>
              <a:ext uri="{FF2B5EF4-FFF2-40B4-BE49-F238E27FC236}">
                <a16:creationId xmlns:a16="http://schemas.microsoft.com/office/drawing/2014/main" id="{AA176D34-5A9C-5AB9-69DB-11FC0F2395D8}"/>
              </a:ext>
            </a:extLst>
          </p:cNvPr>
          <p:cNvSpPr>
            <a:spLocks noGrp="1"/>
          </p:cNvSpPr>
          <p:nvPr>
            <p:ph type="dt" sz="half" idx="10"/>
          </p:nvPr>
        </p:nvSpPr>
        <p:spPr/>
        <p:txBody>
          <a:bodyPr/>
          <a:lstStyle/>
          <a:p>
            <a:fld id="{7C52AD84-4DFA-4436-B3E3-FA3BE3DDEC95}" type="datetime1">
              <a:rPr lang="en-US" smtClean="0"/>
              <a:t>11/28/2025</a:t>
            </a:fld>
            <a:endParaRPr lang="en-US"/>
          </a:p>
        </p:txBody>
      </p:sp>
      <p:sp>
        <p:nvSpPr>
          <p:cNvPr id="4" name="Footer Placeholder 3">
            <a:extLst>
              <a:ext uri="{FF2B5EF4-FFF2-40B4-BE49-F238E27FC236}">
                <a16:creationId xmlns:a16="http://schemas.microsoft.com/office/drawing/2014/main" id="{F3C908B7-716E-CE81-77FE-1CB0AC3128EE}"/>
              </a:ext>
            </a:extLst>
          </p:cNvPr>
          <p:cNvSpPr>
            <a:spLocks noGrp="1"/>
          </p:cNvSpPr>
          <p:nvPr>
            <p:ph type="ftr" sz="quarter" idx="11"/>
          </p:nvPr>
        </p:nvSpPr>
        <p:spPr/>
        <p:txBody>
          <a:bodyPr/>
          <a:lstStyle/>
          <a:p>
            <a:r>
              <a:rPr lang="en-GB"/>
              <a:t>Presented by    Dr. Noshina Tariq</a:t>
            </a:r>
            <a:endParaRPr lang="en-US" dirty="0"/>
          </a:p>
        </p:txBody>
      </p:sp>
      <p:sp>
        <p:nvSpPr>
          <p:cNvPr id="5" name="Slide Number Placeholder 4">
            <a:extLst>
              <a:ext uri="{FF2B5EF4-FFF2-40B4-BE49-F238E27FC236}">
                <a16:creationId xmlns:a16="http://schemas.microsoft.com/office/drawing/2014/main" id="{95B81A30-01BC-E30D-1437-E4580C965F64}"/>
              </a:ext>
            </a:extLst>
          </p:cNvPr>
          <p:cNvSpPr>
            <a:spLocks noGrp="1"/>
          </p:cNvSpPr>
          <p:nvPr>
            <p:ph type="sldNum" sz="quarter" idx="12"/>
          </p:nvPr>
        </p:nvSpPr>
        <p:spPr/>
        <p:txBody>
          <a:bodyPr/>
          <a:lstStyle/>
          <a:p>
            <a:fld id="{B6F15528-21DE-4FAA-801E-634DDDAF4B2B}" type="slidenum">
              <a:rPr lang="en-US" smtClean="0"/>
              <a:pPr/>
              <a:t>39</a:t>
            </a:fld>
            <a:endParaRPr lang="en-US"/>
          </a:p>
        </p:txBody>
      </p:sp>
      <p:sp>
        <p:nvSpPr>
          <p:cNvPr id="6" name="Title 5">
            <a:extLst>
              <a:ext uri="{FF2B5EF4-FFF2-40B4-BE49-F238E27FC236}">
                <a16:creationId xmlns:a16="http://schemas.microsoft.com/office/drawing/2014/main" id="{CC716A2E-59AF-F0C7-32C3-D25B10679EA3}"/>
              </a:ext>
            </a:extLst>
          </p:cNvPr>
          <p:cNvSpPr>
            <a:spLocks noGrp="1"/>
          </p:cNvSpPr>
          <p:nvPr>
            <p:ph type="title"/>
          </p:nvPr>
        </p:nvSpPr>
        <p:spPr/>
        <p:txBody>
          <a:bodyPr/>
          <a:lstStyle/>
          <a:p>
            <a:r>
              <a:rPr lang="en-US" dirty="0"/>
              <a:t>Self-Attention &amp; Cross-Attention</a:t>
            </a:r>
          </a:p>
        </p:txBody>
      </p:sp>
      <p:pic>
        <p:nvPicPr>
          <p:cNvPr id="8" name="Picture 7">
            <a:extLst>
              <a:ext uri="{FF2B5EF4-FFF2-40B4-BE49-F238E27FC236}">
                <a16:creationId xmlns:a16="http://schemas.microsoft.com/office/drawing/2014/main" id="{BD2B67F3-3363-F4EC-FC57-1C7243366104}"/>
              </a:ext>
            </a:extLst>
          </p:cNvPr>
          <p:cNvPicPr>
            <a:picLocks noChangeAspect="1"/>
          </p:cNvPicPr>
          <p:nvPr/>
        </p:nvPicPr>
        <p:blipFill>
          <a:blip r:embed="rId2"/>
          <a:stretch>
            <a:fillRect/>
          </a:stretch>
        </p:blipFill>
        <p:spPr>
          <a:xfrm>
            <a:off x="7049322" y="1786197"/>
            <a:ext cx="4895027" cy="3776404"/>
          </a:xfrm>
          <a:prstGeom prst="rect">
            <a:avLst/>
          </a:prstGeom>
        </p:spPr>
      </p:pic>
    </p:spTree>
    <p:extLst>
      <p:ext uri="{BB962C8B-B14F-4D97-AF65-F5344CB8AC3E}">
        <p14:creationId xmlns:p14="http://schemas.microsoft.com/office/powerpoint/2010/main" val="2344130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D94B51-181E-16D1-2E45-5D07C03AB7DB}"/>
              </a:ext>
            </a:extLst>
          </p:cNvPr>
          <p:cNvSpPr>
            <a:spLocks noGrp="1"/>
          </p:cNvSpPr>
          <p:nvPr>
            <p:ph idx="1"/>
          </p:nvPr>
        </p:nvSpPr>
        <p:spPr/>
        <p:txBody>
          <a:bodyPr/>
          <a:lstStyle/>
          <a:p>
            <a:r>
              <a:rPr lang="en-US" dirty="0"/>
              <a:t>Sequence transduction</a:t>
            </a:r>
          </a:p>
        </p:txBody>
      </p:sp>
      <p:sp>
        <p:nvSpPr>
          <p:cNvPr id="3" name="Date Placeholder 2">
            <a:extLst>
              <a:ext uri="{FF2B5EF4-FFF2-40B4-BE49-F238E27FC236}">
                <a16:creationId xmlns:a16="http://schemas.microsoft.com/office/drawing/2014/main" id="{BFE6DB6D-6AC3-F4BA-A1A4-8EA275ABCA4C}"/>
              </a:ext>
            </a:extLst>
          </p:cNvPr>
          <p:cNvSpPr>
            <a:spLocks noGrp="1"/>
          </p:cNvSpPr>
          <p:nvPr>
            <p:ph type="dt" sz="half" idx="10"/>
          </p:nvPr>
        </p:nvSpPr>
        <p:spPr/>
        <p:txBody>
          <a:bodyPr/>
          <a:lstStyle/>
          <a:p>
            <a:fld id="{32557A29-787D-4128-9E73-2A22777E6824}" type="datetime1">
              <a:rPr lang="en-US" smtClean="0"/>
              <a:t>11/28/2025</a:t>
            </a:fld>
            <a:endParaRPr lang="en-US"/>
          </a:p>
        </p:txBody>
      </p:sp>
      <p:sp>
        <p:nvSpPr>
          <p:cNvPr id="4" name="Footer Placeholder 3">
            <a:extLst>
              <a:ext uri="{FF2B5EF4-FFF2-40B4-BE49-F238E27FC236}">
                <a16:creationId xmlns:a16="http://schemas.microsoft.com/office/drawing/2014/main" id="{6739442A-BC38-D28D-119C-8EA61F843983}"/>
              </a:ext>
            </a:extLst>
          </p:cNvPr>
          <p:cNvSpPr>
            <a:spLocks noGrp="1"/>
          </p:cNvSpPr>
          <p:nvPr>
            <p:ph type="ftr" sz="quarter" idx="11"/>
          </p:nvPr>
        </p:nvSpPr>
        <p:spPr/>
        <p:txBody>
          <a:bodyPr/>
          <a:lstStyle/>
          <a:p>
            <a:r>
              <a:rPr lang="en-GB"/>
              <a:t>Presented by    Dr. Noshina Tariq</a:t>
            </a:r>
            <a:endParaRPr lang="en-US" dirty="0"/>
          </a:p>
        </p:txBody>
      </p:sp>
      <p:sp>
        <p:nvSpPr>
          <p:cNvPr id="5" name="Slide Number Placeholder 4">
            <a:extLst>
              <a:ext uri="{FF2B5EF4-FFF2-40B4-BE49-F238E27FC236}">
                <a16:creationId xmlns:a16="http://schemas.microsoft.com/office/drawing/2014/main" id="{6F5E8E09-1A4F-8A0C-238C-F2028C576593}"/>
              </a:ext>
            </a:extLst>
          </p:cNvPr>
          <p:cNvSpPr>
            <a:spLocks noGrp="1"/>
          </p:cNvSpPr>
          <p:nvPr>
            <p:ph type="sldNum" sz="quarter" idx="12"/>
          </p:nvPr>
        </p:nvSpPr>
        <p:spPr/>
        <p:txBody>
          <a:bodyPr/>
          <a:lstStyle/>
          <a:p>
            <a:fld id="{B6F15528-21DE-4FAA-801E-634DDDAF4B2B}" type="slidenum">
              <a:rPr lang="en-US" smtClean="0"/>
              <a:pPr/>
              <a:t>4</a:t>
            </a:fld>
            <a:endParaRPr lang="en-US"/>
          </a:p>
        </p:txBody>
      </p:sp>
      <p:sp>
        <p:nvSpPr>
          <p:cNvPr id="6" name="Title 5">
            <a:extLst>
              <a:ext uri="{FF2B5EF4-FFF2-40B4-BE49-F238E27FC236}">
                <a16:creationId xmlns:a16="http://schemas.microsoft.com/office/drawing/2014/main" id="{3D74400F-915F-07C6-580A-C25C7CF46E59}"/>
              </a:ext>
            </a:extLst>
          </p:cNvPr>
          <p:cNvSpPr>
            <a:spLocks noGrp="1"/>
          </p:cNvSpPr>
          <p:nvPr>
            <p:ph type="title"/>
          </p:nvPr>
        </p:nvSpPr>
        <p:spPr/>
        <p:txBody>
          <a:bodyPr/>
          <a:lstStyle/>
          <a:p>
            <a:r>
              <a:rPr lang="en-US" dirty="0"/>
              <a:t>Introduction</a:t>
            </a:r>
          </a:p>
        </p:txBody>
      </p:sp>
      <p:pic>
        <p:nvPicPr>
          <p:cNvPr id="8" name="Picture 7">
            <a:extLst>
              <a:ext uri="{FF2B5EF4-FFF2-40B4-BE49-F238E27FC236}">
                <a16:creationId xmlns:a16="http://schemas.microsoft.com/office/drawing/2014/main" id="{AA08D5FE-BAB5-9ED2-99C9-154B5262D3D5}"/>
              </a:ext>
            </a:extLst>
          </p:cNvPr>
          <p:cNvPicPr>
            <a:picLocks noChangeAspect="1"/>
          </p:cNvPicPr>
          <p:nvPr/>
        </p:nvPicPr>
        <p:blipFill>
          <a:blip r:embed="rId2"/>
          <a:stretch>
            <a:fillRect/>
          </a:stretch>
        </p:blipFill>
        <p:spPr>
          <a:xfrm>
            <a:off x="838200" y="2156928"/>
            <a:ext cx="9578650" cy="3786672"/>
          </a:xfrm>
          <a:prstGeom prst="rect">
            <a:avLst/>
          </a:prstGeom>
        </p:spPr>
      </p:pic>
      <p:sp>
        <p:nvSpPr>
          <p:cNvPr id="7" name="TextBox 6">
            <a:extLst>
              <a:ext uri="{FF2B5EF4-FFF2-40B4-BE49-F238E27FC236}">
                <a16:creationId xmlns:a16="http://schemas.microsoft.com/office/drawing/2014/main" id="{F06E87A5-0D43-6F90-CCC8-A7010991D9A2}"/>
              </a:ext>
            </a:extLst>
          </p:cNvPr>
          <p:cNvSpPr txBox="1"/>
          <p:nvPr/>
        </p:nvSpPr>
        <p:spPr>
          <a:xfrm>
            <a:off x="8458200" y="6130995"/>
            <a:ext cx="3657600" cy="369332"/>
          </a:xfrm>
          <a:prstGeom prst="rect">
            <a:avLst/>
          </a:prstGeom>
          <a:noFill/>
        </p:spPr>
        <p:txBody>
          <a:bodyPr wrap="square" rtlCol="0">
            <a:spAutoFit/>
          </a:bodyPr>
          <a:lstStyle/>
          <a:p>
            <a:r>
              <a:rPr lang="en-US" dirty="0">
                <a:solidFill>
                  <a:srgbClr val="FF0000"/>
                </a:solidFill>
              </a:rPr>
              <a:t>https://www.analyticsvidhya.com/</a:t>
            </a:r>
          </a:p>
        </p:txBody>
      </p:sp>
    </p:spTree>
    <p:extLst>
      <p:ext uri="{BB962C8B-B14F-4D97-AF65-F5344CB8AC3E}">
        <p14:creationId xmlns:p14="http://schemas.microsoft.com/office/powerpoint/2010/main" val="29098669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65A988-7307-0F36-9D6B-4308D02C8A2D}"/>
              </a:ext>
            </a:extLst>
          </p:cNvPr>
          <p:cNvSpPr>
            <a:spLocks noGrp="1"/>
          </p:cNvSpPr>
          <p:nvPr>
            <p:ph idx="1"/>
          </p:nvPr>
        </p:nvSpPr>
        <p:spPr/>
        <p:txBody>
          <a:bodyPr/>
          <a:lstStyle/>
          <a:p>
            <a:r>
              <a:rPr lang="en-US" dirty="0"/>
              <a:t>Consider the following sentence:</a:t>
            </a:r>
          </a:p>
          <a:p>
            <a:r>
              <a:rPr lang="en-US" b="1" i="0" dirty="0">
                <a:solidFill>
                  <a:srgbClr val="0D0D0D"/>
                </a:solidFill>
                <a:effectLst/>
                <a:highlight>
                  <a:srgbClr val="FFFFFF"/>
                </a:highlight>
                <a:latin typeface="Söhne"/>
              </a:rPr>
              <a:t>"</a:t>
            </a:r>
            <a:r>
              <a:rPr lang="en-US" i="0" dirty="0">
                <a:solidFill>
                  <a:srgbClr val="FF0000"/>
                </a:solidFill>
                <a:effectLst/>
                <a:highlight>
                  <a:srgbClr val="FFFFFF"/>
                </a:highlight>
                <a:latin typeface="Söhne"/>
              </a:rPr>
              <a:t>The professor at </a:t>
            </a:r>
            <a:r>
              <a:rPr lang="en-US" i="0" dirty="0">
                <a:solidFill>
                  <a:srgbClr val="FFC000"/>
                </a:solidFill>
                <a:effectLst/>
                <a:highlight>
                  <a:srgbClr val="FFFFFF"/>
                </a:highlight>
                <a:latin typeface="Söhne"/>
              </a:rPr>
              <a:t>FAST NUCES </a:t>
            </a:r>
            <a:r>
              <a:rPr lang="en-US" i="0" dirty="0">
                <a:solidFill>
                  <a:srgbClr val="FF0000"/>
                </a:solidFill>
                <a:effectLst/>
                <a:highlight>
                  <a:srgbClr val="FFFFFF"/>
                </a:highlight>
                <a:latin typeface="Söhne"/>
              </a:rPr>
              <a:t>didn't assign the </a:t>
            </a:r>
            <a:r>
              <a:rPr lang="en-US" i="0" dirty="0">
                <a:solidFill>
                  <a:srgbClr val="00B0F0"/>
                </a:solidFill>
                <a:effectLst/>
                <a:highlight>
                  <a:srgbClr val="FFFFFF"/>
                </a:highlight>
                <a:latin typeface="Söhne"/>
              </a:rPr>
              <a:t>project</a:t>
            </a:r>
            <a:r>
              <a:rPr lang="en-US" i="0" dirty="0">
                <a:solidFill>
                  <a:srgbClr val="FF0000"/>
                </a:solidFill>
                <a:effectLst/>
                <a:highlight>
                  <a:srgbClr val="FFFFFF"/>
                </a:highlight>
                <a:latin typeface="Söhne"/>
              </a:rPr>
              <a:t> because </a:t>
            </a:r>
            <a:r>
              <a:rPr lang="en-US" i="0" dirty="0">
                <a:solidFill>
                  <a:srgbClr val="00B0F0"/>
                </a:solidFill>
                <a:effectLst/>
                <a:highlight>
                  <a:srgbClr val="FFFFFF"/>
                </a:highlight>
                <a:latin typeface="Söhne"/>
              </a:rPr>
              <a:t>it</a:t>
            </a:r>
            <a:r>
              <a:rPr lang="en-US" i="0" dirty="0">
                <a:solidFill>
                  <a:srgbClr val="FF0000"/>
                </a:solidFill>
                <a:effectLst/>
                <a:highlight>
                  <a:srgbClr val="FFFFFF"/>
                </a:highlight>
                <a:latin typeface="Söhne"/>
              </a:rPr>
              <a:t> was </a:t>
            </a:r>
            <a:r>
              <a:rPr lang="en-US" i="0" dirty="0">
                <a:solidFill>
                  <a:srgbClr val="00B0F0"/>
                </a:solidFill>
                <a:effectLst/>
                <a:highlight>
                  <a:srgbClr val="FFFFFF"/>
                </a:highlight>
                <a:latin typeface="Söhne"/>
              </a:rPr>
              <a:t>too</a:t>
            </a:r>
            <a:r>
              <a:rPr lang="en-US" i="0" dirty="0">
                <a:solidFill>
                  <a:srgbClr val="FF0000"/>
                </a:solidFill>
                <a:effectLst/>
                <a:highlight>
                  <a:srgbClr val="FFFFFF"/>
                </a:highlight>
                <a:latin typeface="Söhne"/>
              </a:rPr>
              <a:t> </a:t>
            </a:r>
            <a:r>
              <a:rPr lang="en-US" i="0" dirty="0">
                <a:solidFill>
                  <a:srgbClr val="00B0F0"/>
                </a:solidFill>
                <a:effectLst/>
                <a:highlight>
                  <a:srgbClr val="FFFFFF"/>
                </a:highlight>
                <a:latin typeface="Söhne"/>
              </a:rPr>
              <a:t>involved</a:t>
            </a:r>
            <a:r>
              <a:rPr lang="en-US" i="0" dirty="0">
                <a:solidFill>
                  <a:srgbClr val="FF0000"/>
                </a:solidFill>
                <a:effectLst/>
                <a:highlight>
                  <a:srgbClr val="FFFFFF"/>
                </a:highlight>
                <a:latin typeface="Söhne"/>
              </a:rPr>
              <a:t>.”</a:t>
            </a:r>
          </a:p>
          <a:p>
            <a:r>
              <a:rPr lang="en-US" b="0" i="0" dirty="0">
                <a:solidFill>
                  <a:srgbClr val="242424"/>
                </a:solidFill>
                <a:effectLst/>
                <a:highlight>
                  <a:srgbClr val="FFFFFF"/>
                </a:highlight>
                <a:latin typeface="source-serif-pro"/>
              </a:rPr>
              <a:t> It allows the model to </a:t>
            </a:r>
            <a:r>
              <a:rPr lang="en-US" b="0" i="0" dirty="0">
                <a:solidFill>
                  <a:srgbClr val="00B050"/>
                </a:solidFill>
                <a:effectLst/>
                <a:highlight>
                  <a:srgbClr val="FFFFFF"/>
                </a:highlight>
                <a:latin typeface="source-serif-pro"/>
              </a:rPr>
              <a:t>jointly attend to different positions </a:t>
            </a:r>
            <a:r>
              <a:rPr lang="en-US" b="0" i="0" dirty="0">
                <a:solidFill>
                  <a:srgbClr val="242424"/>
                </a:solidFill>
                <a:effectLst/>
                <a:highlight>
                  <a:srgbClr val="FFFFFF"/>
                </a:highlight>
                <a:latin typeface="source-serif-pro"/>
              </a:rPr>
              <a:t>and learn </a:t>
            </a:r>
            <a:r>
              <a:rPr lang="en-US" b="0" i="0" dirty="0">
                <a:solidFill>
                  <a:srgbClr val="7030A0"/>
                </a:solidFill>
                <a:effectLst/>
                <a:highlight>
                  <a:srgbClr val="FFFFFF"/>
                </a:highlight>
                <a:latin typeface="source-serif-pro"/>
              </a:rPr>
              <a:t>multiple representations </a:t>
            </a:r>
            <a:r>
              <a:rPr lang="en-US" b="0" i="0" dirty="0">
                <a:solidFill>
                  <a:srgbClr val="242424"/>
                </a:solidFill>
                <a:effectLst/>
                <a:highlight>
                  <a:srgbClr val="FFFFFF"/>
                </a:highlight>
                <a:latin typeface="source-serif-pro"/>
              </a:rPr>
              <a:t>of the input sequence simultaneously.</a:t>
            </a:r>
          </a:p>
          <a:p>
            <a:r>
              <a:rPr lang="en-US" b="0" i="0" dirty="0">
                <a:solidFill>
                  <a:srgbClr val="242424"/>
                </a:solidFill>
                <a:effectLst/>
                <a:highlight>
                  <a:srgbClr val="FFFFFF"/>
                </a:highlight>
                <a:latin typeface="source-serif-pro"/>
              </a:rPr>
              <a:t>Perform </a:t>
            </a:r>
            <a:r>
              <a:rPr lang="en-US" b="0" i="0" dirty="0">
                <a:solidFill>
                  <a:srgbClr val="FF0000"/>
                </a:solidFill>
                <a:effectLst/>
                <a:highlight>
                  <a:srgbClr val="FFFFFF"/>
                </a:highlight>
                <a:latin typeface="source-serif-pro"/>
              </a:rPr>
              <a:t>multiple sets of attention </a:t>
            </a:r>
            <a:r>
              <a:rPr lang="en-US" b="0" i="0" dirty="0">
                <a:solidFill>
                  <a:srgbClr val="242424"/>
                </a:solidFill>
                <a:effectLst/>
                <a:highlight>
                  <a:srgbClr val="FFFFFF"/>
                </a:highlight>
                <a:latin typeface="source-serif-pro"/>
              </a:rPr>
              <a:t>computations in </a:t>
            </a:r>
            <a:r>
              <a:rPr lang="en-US" b="0" i="0" dirty="0">
                <a:solidFill>
                  <a:srgbClr val="FF0000"/>
                </a:solidFill>
                <a:effectLst/>
                <a:highlight>
                  <a:srgbClr val="FFFFFF"/>
                </a:highlight>
                <a:latin typeface="source-serif-pro"/>
              </a:rPr>
              <a:t>parallel</a:t>
            </a:r>
            <a:endParaRPr lang="en-US" b="0" i="0" dirty="0">
              <a:solidFill>
                <a:srgbClr val="242424"/>
              </a:solidFill>
              <a:effectLst/>
              <a:highlight>
                <a:srgbClr val="FFFFFF"/>
              </a:highlight>
              <a:latin typeface="source-serif-pro"/>
            </a:endParaRPr>
          </a:p>
          <a:p>
            <a:r>
              <a:rPr lang="en-US" b="0" i="0" dirty="0">
                <a:solidFill>
                  <a:srgbClr val="242424"/>
                </a:solidFill>
                <a:effectLst/>
                <a:highlight>
                  <a:srgbClr val="FFFFFF"/>
                </a:highlight>
                <a:latin typeface="source-serif-pro"/>
              </a:rPr>
              <a:t>It captures </a:t>
            </a:r>
            <a:r>
              <a:rPr lang="en-US" b="0" i="0" dirty="0">
                <a:solidFill>
                  <a:srgbClr val="0070C0"/>
                </a:solidFill>
                <a:effectLst/>
                <a:highlight>
                  <a:srgbClr val="FFFFFF"/>
                </a:highlight>
                <a:latin typeface="source-serif-pro"/>
              </a:rPr>
              <a:t>diverse aspects of the input sequence</a:t>
            </a:r>
            <a:r>
              <a:rPr lang="en-US" b="0" i="0" dirty="0">
                <a:solidFill>
                  <a:srgbClr val="242424"/>
                </a:solidFill>
                <a:effectLst/>
                <a:highlight>
                  <a:srgbClr val="FFFFFF"/>
                </a:highlight>
                <a:latin typeface="source-serif-pro"/>
              </a:rPr>
              <a:t> and enhances the model’s ability to </a:t>
            </a:r>
            <a:r>
              <a:rPr lang="en-US" b="0" i="0" dirty="0">
                <a:solidFill>
                  <a:srgbClr val="00B050"/>
                </a:solidFill>
                <a:effectLst/>
                <a:highlight>
                  <a:srgbClr val="FFFFFF"/>
                </a:highlight>
                <a:latin typeface="source-serif-pro"/>
              </a:rPr>
              <a:t>capture complex dependencies</a:t>
            </a:r>
            <a:r>
              <a:rPr lang="en-US" b="0" i="0" dirty="0">
                <a:solidFill>
                  <a:srgbClr val="242424"/>
                </a:solidFill>
                <a:effectLst/>
                <a:highlight>
                  <a:srgbClr val="FFFFFF"/>
                </a:highlight>
                <a:latin typeface="source-serif-pro"/>
              </a:rPr>
              <a:t>.</a:t>
            </a:r>
            <a:endParaRPr lang="en-US" dirty="0"/>
          </a:p>
        </p:txBody>
      </p:sp>
      <p:sp>
        <p:nvSpPr>
          <p:cNvPr id="3" name="Date Placeholder 2">
            <a:extLst>
              <a:ext uri="{FF2B5EF4-FFF2-40B4-BE49-F238E27FC236}">
                <a16:creationId xmlns:a16="http://schemas.microsoft.com/office/drawing/2014/main" id="{4F0A9A2D-BB37-519E-966A-55F32B7B5D83}"/>
              </a:ext>
            </a:extLst>
          </p:cNvPr>
          <p:cNvSpPr>
            <a:spLocks noGrp="1"/>
          </p:cNvSpPr>
          <p:nvPr>
            <p:ph type="dt" sz="half" idx="10"/>
          </p:nvPr>
        </p:nvSpPr>
        <p:spPr/>
        <p:txBody>
          <a:bodyPr/>
          <a:lstStyle/>
          <a:p>
            <a:fld id="{938408A6-BBF2-4FDC-8F06-B9586D3CD8F0}" type="datetime1">
              <a:rPr lang="en-US" smtClean="0"/>
              <a:t>11/28/2025</a:t>
            </a:fld>
            <a:endParaRPr lang="en-US"/>
          </a:p>
        </p:txBody>
      </p:sp>
      <p:sp>
        <p:nvSpPr>
          <p:cNvPr id="4" name="Footer Placeholder 3">
            <a:extLst>
              <a:ext uri="{FF2B5EF4-FFF2-40B4-BE49-F238E27FC236}">
                <a16:creationId xmlns:a16="http://schemas.microsoft.com/office/drawing/2014/main" id="{C65EE9E7-08E9-7219-301E-B07D5E50F9BD}"/>
              </a:ext>
            </a:extLst>
          </p:cNvPr>
          <p:cNvSpPr>
            <a:spLocks noGrp="1"/>
          </p:cNvSpPr>
          <p:nvPr>
            <p:ph type="ftr" sz="quarter" idx="11"/>
          </p:nvPr>
        </p:nvSpPr>
        <p:spPr/>
        <p:txBody>
          <a:bodyPr/>
          <a:lstStyle/>
          <a:p>
            <a:r>
              <a:rPr lang="en-GB"/>
              <a:t>Presented by    Dr. Noshina Tariq</a:t>
            </a:r>
            <a:endParaRPr lang="en-US" dirty="0"/>
          </a:p>
        </p:txBody>
      </p:sp>
      <p:sp>
        <p:nvSpPr>
          <p:cNvPr id="5" name="Slide Number Placeholder 4">
            <a:extLst>
              <a:ext uri="{FF2B5EF4-FFF2-40B4-BE49-F238E27FC236}">
                <a16:creationId xmlns:a16="http://schemas.microsoft.com/office/drawing/2014/main" id="{B23A7F97-4645-8A18-E70B-843D28F65DB5}"/>
              </a:ext>
            </a:extLst>
          </p:cNvPr>
          <p:cNvSpPr>
            <a:spLocks noGrp="1"/>
          </p:cNvSpPr>
          <p:nvPr>
            <p:ph type="sldNum" sz="quarter" idx="12"/>
          </p:nvPr>
        </p:nvSpPr>
        <p:spPr/>
        <p:txBody>
          <a:bodyPr/>
          <a:lstStyle/>
          <a:p>
            <a:fld id="{B6F15528-21DE-4FAA-801E-634DDDAF4B2B}" type="slidenum">
              <a:rPr lang="en-US" smtClean="0"/>
              <a:pPr/>
              <a:t>40</a:t>
            </a:fld>
            <a:endParaRPr lang="en-US"/>
          </a:p>
        </p:txBody>
      </p:sp>
      <p:sp>
        <p:nvSpPr>
          <p:cNvPr id="6" name="Title 5">
            <a:extLst>
              <a:ext uri="{FF2B5EF4-FFF2-40B4-BE49-F238E27FC236}">
                <a16:creationId xmlns:a16="http://schemas.microsoft.com/office/drawing/2014/main" id="{B5343228-8AA5-18E1-0AA6-94500E5CAE4A}"/>
              </a:ext>
            </a:extLst>
          </p:cNvPr>
          <p:cNvSpPr>
            <a:spLocks noGrp="1"/>
          </p:cNvSpPr>
          <p:nvPr>
            <p:ph type="title"/>
          </p:nvPr>
        </p:nvSpPr>
        <p:spPr/>
        <p:txBody>
          <a:bodyPr/>
          <a:lstStyle/>
          <a:p>
            <a:r>
              <a:rPr lang="en-US" dirty="0"/>
              <a:t>Multi-Head Attention</a:t>
            </a:r>
          </a:p>
        </p:txBody>
      </p:sp>
    </p:spTree>
    <p:extLst>
      <p:ext uri="{BB962C8B-B14F-4D97-AF65-F5344CB8AC3E}">
        <p14:creationId xmlns:p14="http://schemas.microsoft.com/office/powerpoint/2010/main" val="8515390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8E92F6-332F-50CA-2165-416C31800C43}"/>
              </a:ext>
            </a:extLst>
          </p:cNvPr>
          <p:cNvSpPr>
            <a:spLocks noGrp="1"/>
          </p:cNvSpPr>
          <p:nvPr>
            <p:ph idx="1"/>
          </p:nvPr>
        </p:nvSpPr>
        <p:spPr/>
        <p:txBody>
          <a:bodyPr>
            <a:normAutofit/>
          </a:bodyPr>
          <a:lstStyle/>
          <a:p>
            <a:r>
              <a:rPr lang="en-US" b="0" i="0" dirty="0">
                <a:solidFill>
                  <a:srgbClr val="0D0D0D"/>
                </a:solidFill>
                <a:effectLst/>
                <a:highlight>
                  <a:srgbClr val="FFFFFF"/>
                </a:highlight>
                <a:latin typeface="Söhne"/>
              </a:rPr>
              <a:t>It can improve the model’s ability to focus on </a:t>
            </a:r>
            <a:r>
              <a:rPr lang="en-US" b="0" i="0" dirty="0">
                <a:solidFill>
                  <a:srgbClr val="00B050"/>
                </a:solidFill>
                <a:effectLst/>
                <a:highlight>
                  <a:srgbClr val="FFFFFF"/>
                </a:highlight>
                <a:latin typeface="Söhne"/>
              </a:rPr>
              <a:t>different parts of the input data simultaneously</a:t>
            </a:r>
            <a:r>
              <a:rPr lang="en-US" b="0" i="0" dirty="0">
                <a:solidFill>
                  <a:srgbClr val="0D0D0D"/>
                </a:solidFill>
                <a:effectLst/>
                <a:highlight>
                  <a:srgbClr val="FFFFFF"/>
                </a:highlight>
                <a:latin typeface="Söhne"/>
              </a:rPr>
              <a:t>. </a:t>
            </a:r>
          </a:p>
          <a:p>
            <a:r>
              <a:rPr lang="en-US" b="0" i="0" dirty="0">
                <a:solidFill>
                  <a:srgbClr val="0D0D0D"/>
                </a:solidFill>
                <a:effectLst/>
                <a:highlight>
                  <a:srgbClr val="FFFFFF"/>
                </a:highlight>
                <a:latin typeface="Söhne"/>
              </a:rPr>
              <a:t>Multi-head attention is to run the </a:t>
            </a:r>
            <a:r>
              <a:rPr lang="en-US" b="0" i="0" dirty="0">
                <a:solidFill>
                  <a:srgbClr val="FF0000"/>
                </a:solidFill>
                <a:effectLst/>
                <a:highlight>
                  <a:srgbClr val="FFFFFF"/>
                </a:highlight>
                <a:latin typeface="Söhne"/>
              </a:rPr>
              <a:t>attention mechanism multiple times</a:t>
            </a:r>
            <a:r>
              <a:rPr lang="en-US" b="0" i="0" dirty="0">
                <a:solidFill>
                  <a:srgbClr val="0D0D0D"/>
                </a:solidFill>
                <a:effectLst/>
                <a:highlight>
                  <a:srgbClr val="FFFFFF"/>
                </a:highlight>
                <a:latin typeface="Söhne"/>
              </a:rPr>
              <a:t> (or "heads") in parallel, with each head having its own </a:t>
            </a:r>
            <a:r>
              <a:rPr lang="en-US" b="0" i="0" dirty="0">
                <a:solidFill>
                  <a:srgbClr val="0070C0"/>
                </a:solidFill>
                <a:effectLst/>
                <a:highlight>
                  <a:srgbClr val="FFFFFF"/>
                </a:highlight>
                <a:latin typeface="Söhne"/>
              </a:rPr>
              <a:t>set of learned weights</a:t>
            </a:r>
            <a:r>
              <a:rPr lang="en-US" b="0" i="0" dirty="0">
                <a:solidFill>
                  <a:srgbClr val="0D0D0D"/>
                </a:solidFill>
                <a:effectLst/>
                <a:highlight>
                  <a:srgbClr val="FFFFFF"/>
                </a:highlight>
                <a:latin typeface="Söhne"/>
              </a:rPr>
              <a:t>. </a:t>
            </a:r>
          </a:p>
          <a:p>
            <a:r>
              <a:rPr lang="en-US" b="0" i="0" dirty="0">
                <a:solidFill>
                  <a:srgbClr val="555555"/>
                </a:solidFill>
                <a:effectLst/>
                <a:highlight>
                  <a:srgbClr val="FFFFFF"/>
                </a:highlight>
                <a:latin typeface="Helvetica Neue"/>
              </a:rPr>
              <a:t>Transformer Paper also proposes a </a:t>
            </a:r>
            <a:r>
              <a:rPr lang="en-US" b="1" i="0" dirty="0">
                <a:solidFill>
                  <a:srgbClr val="555555"/>
                </a:solidFill>
                <a:effectLst/>
                <a:highlight>
                  <a:srgbClr val="FFFFFF"/>
                </a:highlight>
                <a:latin typeface="Helvetica Neue"/>
              </a:rPr>
              <a:t>multi-head attention </a:t>
            </a:r>
            <a:r>
              <a:rPr lang="en-US" b="0" i="0" dirty="0">
                <a:solidFill>
                  <a:srgbClr val="555555"/>
                </a:solidFill>
                <a:effectLst/>
                <a:highlight>
                  <a:srgbClr val="FFFFFF"/>
                </a:highlight>
                <a:latin typeface="Helvetica Neue"/>
              </a:rPr>
              <a:t>mechanism</a:t>
            </a:r>
          </a:p>
          <a:p>
            <a:endParaRPr lang="en-US" dirty="0">
              <a:solidFill>
                <a:srgbClr val="0D0D0D"/>
              </a:solidFill>
              <a:highlight>
                <a:srgbClr val="FFFFFF"/>
              </a:highlight>
              <a:latin typeface="Söhne"/>
            </a:endParaRPr>
          </a:p>
          <a:p>
            <a:endParaRPr lang="en-US" dirty="0"/>
          </a:p>
        </p:txBody>
      </p:sp>
      <p:sp>
        <p:nvSpPr>
          <p:cNvPr id="3" name="Date Placeholder 2">
            <a:extLst>
              <a:ext uri="{FF2B5EF4-FFF2-40B4-BE49-F238E27FC236}">
                <a16:creationId xmlns:a16="http://schemas.microsoft.com/office/drawing/2014/main" id="{236434F1-CAB9-6382-0A94-6139931237FE}"/>
              </a:ext>
            </a:extLst>
          </p:cNvPr>
          <p:cNvSpPr>
            <a:spLocks noGrp="1"/>
          </p:cNvSpPr>
          <p:nvPr>
            <p:ph type="dt" sz="half" idx="10"/>
          </p:nvPr>
        </p:nvSpPr>
        <p:spPr/>
        <p:txBody>
          <a:bodyPr/>
          <a:lstStyle/>
          <a:p>
            <a:fld id="{A3B9AEAA-F981-400F-AE3E-40BE3B12A5AC}" type="datetime1">
              <a:rPr lang="en-US" smtClean="0"/>
              <a:t>11/28/2025</a:t>
            </a:fld>
            <a:endParaRPr lang="en-US"/>
          </a:p>
        </p:txBody>
      </p:sp>
      <p:sp>
        <p:nvSpPr>
          <p:cNvPr id="4" name="Footer Placeholder 3">
            <a:extLst>
              <a:ext uri="{FF2B5EF4-FFF2-40B4-BE49-F238E27FC236}">
                <a16:creationId xmlns:a16="http://schemas.microsoft.com/office/drawing/2014/main" id="{E7476B5E-66B1-D4B1-6505-2B39AFD39A98}"/>
              </a:ext>
            </a:extLst>
          </p:cNvPr>
          <p:cNvSpPr>
            <a:spLocks noGrp="1"/>
          </p:cNvSpPr>
          <p:nvPr>
            <p:ph type="ftr" sz="quarter" idx="11"/>
          </p:nvPr>
        </p:nvSpPr>
        <p:spPr/>
        <p:txBody>
          <a:bodyPr/>
          <a:lstStyle/>
          <a:p>
            <a:r>
              <a:rPr lang="en-GB"/>
              <a:t>Presented by    Dr. Noshina Tariq</a:t>
            </a:r>
            <a:endParaRPr lang="en-US" dirty="0"/>
          </a:p>
        </p:txBody>
      </p:sp>
      <p:sp>
        <p:nvSpPr>
          <p:cNvPr id="5" name="Slide Number Placeholder 4">
            <a:extLst>
              <a:ext uri="{FF2B5EF4-FFF2-40B4-BE49-F238E27FC236}">
                <a16:creationId xmlns:a16="http://schemas.microsoft.com/office/drawing/2014/main" id="{472FB5D7-8F7C-39F5-1678-FFFD8A1CF14C}"/>
              </a:ext>
            </a:extLst>
          </p:cNvPr>
          <p:cNvSpPr>
            <a:spLocks noGrp="1"/>
          </p:cNvSpPr>
          <p:nvPr>
            <p:ph type="sldNum" sz="quarter" idx="12"/>
          </p:nvPr>
        </p:nvSpPr>
        <p:spPr/>
        <p:txBody>
          <a:bodyPr/>
          <a:lstStyle/>
          <a:p>
            <a:fld id="{B6F15528-21DE-4FAA-801E-634DDDAF4B2B}" type="slidenum">
              <a:rPr lang="en-US" smtClean="0"/>
              <a:pPr/>
              <a:t>41</a:t>
            </a:fld>
            <a:endParaRPr lang="en-US"/>
          </a:p>
        </p:txBody>
      </p:sp>
      <p:sp>
        <p:nvSpPr>
          <p:cNvPr id="6" name="Title 5">
            <a:extLst>
              <a:ext uri="{FF2B5EF4-FFF2-40B4-BE49-F238E27FC236}">
                <a16:creationId xmlns:a16="http://schemas.microsoft.com/office/drawing/2014/main" id="{6A832033-A7E6-CD62-C44D-D0193C1A99FE}"/>
              </a:ext>
            </a:extLst>
          </p:cNvPr>
          <p:cNvSpPr>
            <a:spLocks noGrp="1"/>
          </p:cNvSpPr>
          <p:nvPr>
            <p:ph type="title"/>
          </p:nvPr>
        </p:nvSpPr>
        <p:spPr/>
        <p:txBody>
          <a:bodyPr/>
          <a:lstStyle/>
          <a:p>
            <a:r>
              <a:rPr lang="en-US" dirty="0"/>
              <a:t>Multi-Head Attention</a:t>
            </a:r>
          </a:p>
        </p:txBody>
      </p:sp>
    </p:spTree>
    <p:extLst>
      <p:ext uri="{BB962C8B-B14F-4D97-AF65-F5344CB8AC3E}">
        <p14:creationId xmlns:p14="http://schemas.microsoft.com/office/powerpoint/2010/main" val="33298669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38313C-E972-ED11-3AEA-790C004793F8}"/>
              </a:ext>
            </a:extLst>
          </p:cNvPr>
          <p:cNvSpPr>
            <a:spLocks noGrp="1"/>
          </p:cNvSpPr>
          <p:nvPr>
            <p:ph idx="1"/>
          </p:nvPr>
        </p:nvSpPr>
        <p:spPr/>
        <p:txBody>
          <a:bodyPr>
            <a:normAutofit/>
          </a:bodyPr>
          <a:lstStyle/>
          <a:p>
            <a:r>
              <a:rPr lang="en-US" b="0" i="0" dirty="0">
                <a:solidFill>
                  <a:srgbClr val="555555"/>
                </a:solidFill>
                <a:effectLst/>
                <a:highlight>
                  <a:srgbClr val="FFFFFF"/>
                </a:highlight>
                <a:latin typeface="Helvetica Neue"/>
              </a:rPr>
              <a:t>Single attention function that takes matrices, </a:t>
            </a:r>
            <a:r>
              <a:rPr lang="en-US" dirty="0"/>
              <a:t>Q, K</a:t>
            </a:r>
            <a:r>
              <a:rPr lang="en-US" b="0" i="0" dirty="0">
                <a:solidFill>
                  <a:srgbClr val="555555"/>
                </a:solidFill>
                <a:effectLst/>
                <a:highlight>
                  <a:srgbClr val="FFFFFF"/>
                </a:highlight>
                <a:latin typeface="Helvetica Neue"/>
              </a:rPr>
              <a:t>, and </a:t>
            </a:r>
            <a:r>
              <a:rPr lang="en-US" dirty="0"/>
              <a:t>V</a:t>
            </a:r>
            <a:r>
              <a:rPr lang="en-US" b="0" i="0" dirty="0">
                <a:solidFill>
                  <a:srgbClr val="555555"/>
                </a:solidFill>
                <a:effectLst/>
                <a:highlight>
                  <a:srgbClr val="FFFFFF"/>
                </a:highlight>
                <a:latin typeface="Helvetica Neue"/>
              </a:rPr>
              <a:t>, as input and obtains the </a:t>
            </a:r>
            <a:r>
              <a:rPr lang="en-US" b="0" i="0" dirty="0">
                <a:solidFill>
                  <a:srgbClr val="0070C0"/>
                </a:solidFill>
                <a:effectLst/>
                <a:highlight>
                  <a:srgbClr val="FFFFFF"/>
                </a:highlight>
                <a:latin typeface="Helvetica Neue"/>
              </a:rPr>
              <a:t>weights that are used to </a:t>
            </a:r>
            <a:r>
              <a:rPr lang="en-US" b="0" i="1" dirty="0">
                <a:solidFill>
                  <a:srgbClr val="0070C0"/>
                </a:solidFill>
                <a:effectLst/>
                <a:highlight>
                  <a:srgbClr val="FFFFFF"/>
                </a:highlight>
                <a:latin typeface="Helvetica Neue"/>
              </a:rPr>
              <a:t>scale</a:t>
            </a:r>
            <a:r>
              <a:rPr lang="en-US" b="0" i="0" dirty="0">
                <a:solidFill>
                  <a:srgbClr val="0070C0"/>
                </a:solidFill>
                <a:effectLst/>
                <a:highlight>
                  <a:srgbClr val="FFFFFF"/>
                </a:highlight>
                <a:latin typeface="Helvetica Neue"/>
              </a:rPr>
              <a:t> the values (V)</a:t>
            </a:r>
          </a:p>
          <a:p>
            <a:r>
              <a:rPr lang="en-US" b="0" i="0" dirty="0">
                <a:solidFill>
                  <a:srgbClr val="555555"/>
                </a:solidFill>
                <a:effectLst/>
                <a:highlight>
                  <a:srgbClr val="FFFFFF"/>
                </a:highlight>
                <a:latin typeface="Helvetica Neue"/>
              </a:rPr>
              <a:t>The multi-head attention mechanism </a:t>
            </a:r>
            <a:r>
              <a:rPr lang="en-US" b="0" i="0" dirty="0">
                <a:solidFill>
                  <a:srgbClr val="FF0000"/>
                </a:solidFill>
                <a:effectLst/>
                <a:highlight>
                  <a:srgbClr val="FFFFFF"/>
                </a:highlight>
                <a:latin typeface="Helvetica Neue"/>
              </a:rPr>
              <a:t>linearly projects the queries, keys, and values </a:t>
            </a:r>
            <a:r>
              <a:rPr lang="en-US" dirty="0">
                <a:solidFill>
                  <a:srgbClr val="FF0000"/>
                </a:solidFill>
              </a:rPr>
              <a:t>ℎ</a:t>
            </a:r>
            <a:r>
              <a:rPr lang="en-US" b="0" i="0" dirty="0">
                <a:solidFill>
                  <a:srgbClr val="FF0000"/>
                </a:solidFill>
                <a:effectLst/>
                <a:highlight>
                  <a:srgbClr val="FFFFFF"/>
                </a:highlight>
                <a:latin typeface="Helvetica Neue"/>
              </a:rPr>
              <a:t> times</a:t>
            </a:r>
            <a:r>
              <a:rPr lang="en-US" b="0" i="0" dirty="0">
                <a:solidFill>
                  <a:srgbClr val="555555"/>
                </a:solidFill>
                <a:effectLst/>
                <a:highlight>
                  <a:srgbClr val="FFFFFF"/>
                </a:highlight>
                <a:latin typeface="Helvetica Neue"/>
              </a:rPr>
              <a:t>, using a </a:t>
            </a:r>
            <a:r>
              <a:rPr lang="en-US" b="0" i="0" dirty="0">
                <a:solidFill>
                  <a:srgbClr val="FFC000"/>
                </a:solidFill>
                <a:effectLst/>
                <a:highlight>
                  <a:srgbClr val="FFFFFF"/>
                </a:highlight>
                <a:latin typeface="Helvetica Neue"/>
              </a:rPr>
              <a:t>different learned projection each time</a:t>
            </a:r>
            <a:r>
              <a:rPr lang="en-US" b="0" i="0" dirty="0">
                <a:solidFill>
                  <a:srgbClr val="555555"/>
                </a:solidFill>
                <a:effectLst/>
                <a:highlight>
                  <a:srgbClr val="FFFFFF"/>
                </a:highlight>
                <a:latin typeface="Helvetica Neue"/>
              </a:rPr>
              <a:t>. </a:t>
            </a:r>
          </a:p>
          <a:p>
            <a:r>
              <a:rPr lang="en-US" b="0" i="0" dirty="0">
                <a:solidFill>
                  <a:srgbClr val="555555"/>
                </a:solidFill>
                <a:effectLst/>
                <a:highlight>
                  <a:srgbClr val="FFFFFF"/>
                </a:highlight>
                <a:latin typeface="Helvetica Neue"/>
              </a:rPr>
              <a:t>The </a:t>
            </a:r>
            <a:r>
              <a:rPr lang="en-US" b="0" i="0" dirty="0">
                <a:solidFill>
                  <a:srgbClr val="0070C0"/>
                </a:solidFill>
                <a:effectLst/>
                <a:highlight>
                  <a:srgbClr val="FFFFFF"/>
                </a:highlight>
                <a:latin typeface="Helvetica Neue"/>
              </a:rPr>
              <a:t>single attention mechanism is then applied to each of these </a:t>
            </a:r>
            <a:r>
              <a:rPr lang="en-US" dirty="0">
                <a:solidFill>
                  <a:srgbClr val="0070C0"/>
                </a:solidFill>
              </a:rPr>
              <a:t>ℎ</a:t>
            </a:r>
            <a:r>
              <a:rPr lang="en-US" b="0" i="0" dirty="0">
                <a:solidFill>
                  <a:srgbClr val="0070C0"/>
                </a:solidFill>
                <a:effectLst/>
                <a:highlight>
                  <a:srgbClr val="FFFFFF"/>
                </a:highlight>
                <a:latin typeface="Helvetica Neue"/>
              </a:rPr>
              <a:t> projections </a:t>
            </a:r>
            <a:r>
              <a:rPr lang="en-US" b="0" i="0" dirty="0">
                <a:solidFill>
                  <a:srgbClr val="555555"/>
                </a:solidFill>
                <a:effectLst/>
                <a:highlight>
                  <a:srgbClr val="FFFFFF"/>
                </a:highlight>
                <a:latin typeface="Helvetica Neue"/>
              </a:rPr>
              <a:t>in parallel to produce </a:t>
            </a:r>
            <a:r>
              <a:rPr lang="en-US" dirty="0"/>
              <a:t>ℎ</a:t>
            </a:r>
            <a:r>
              <a:rPr lang="en-US" b="0" i="0" dirty="0">
                <a:solidFill>
                  <a:srgbClr val="555555"/>
                </a:solidFill>
                <a:effectLst/>
                <a:highlight>
                  <a:srgbClr val="FFFFFF"/>
                </a:highlight>
                <a:latin typeface="Helvetica Neue"/>
              </a:rPr>
              <a:t> outputs</a:t>
            </a:r>
          </a:p>
          <a:p>
            <a:r>
              <a:rPr lang="en-US" dirty="0">
                <a:solidFill>
                  <a:srgbClr val="555555"/>
                </a:solidFill>
                <a:highlight>
                  <a:srgbClr val="FFFFFF"/>
                </a:highlight>
                <a:latin typeface="Helvetica Neue"/>
              </a:rPr>
              <a:t>The outputs </a:t>
            </a:r>
            <a:r>
              <a:rPr lang="en-US" b="0" i="0" dirty="0">
                <a:solidFill>
                  <a:srgbClr val="555555"/>
                </a:solidFill>
                <a:effectLst/>
                <a:highlight>
                  <a:srgbClr val="FFFFFF"/>
                </a:highlight>
                <a:latin typeface="Helvetica Neue"/>
              </a:rPr>
              <a:t>are then </a:t>
            </a:r>
            <a:r>
              <a:rPr lang="en-US" b="0" i="0" dirty="0">
                <a:solidFill>
                  <a:srgbClr val="00B050"/>
                </a:solidFill>
                <a:effectLst/>
                <a:highlight>
                  <a:srgbClr val="FFFFFF"/>
                </a:highlight>
                <a:latin typeface="Helvetica Neue"/>
              </a:rPr>
              <a:t>concatenated and projected again to produce a final result</a:t>
            </a:r>
            <a:r>
              <a:rPr lang="en-US" b="0" i="0" dirty="0">
                <a:solidFill>
                  <a:srgbClr val="555555"/>
                </a:solidFill>
                <a:effectLst/>
                <a:highlight>
                  <a:srgbClr val="FFFFFF"/>
                </a:highlight>
                <a:latin typeface="Helvetica Neue"/>
              </a:rPr>
              <a:t>.</a:t>
            </a:r>
            <a:endParaRPr lang="en-US" dirty="0"/>
          </a:p>
        </p:txBody>
      </p:sp>
      <p:sp>
        <p:nvSpPr>
          <p:cNvPr id="3" name="Date Placeholder 2">
            <a:extLst>
              <a:ext uri="{FF2B5EF4-FFF2-40B4-BE49-F238E27FC236}">
                <a16:creationId xmlns:a16="http://schemas.microsoft.com/office/drawing/2014/main" id="{FA2931FC-55AF-6D82-8EA9-1CEEBD565357}"/>
              </a:ext>
            </a:extLst>
          </p:cNvPr>
          <p:cNvSpPr>
            <a:spLocks noGrp="1"/>
          </p:cNvSpPr>
          <p:nvPr>
            <p:ph type="dt" sz="half" idx="10"/>
          </p:nvPr>
        </p:nvSpPr>
        <p:spPr/>
        <p:txBody>
          <a:bodyPr/>
          <a:lstStyle/>
          <a:p>
            <a:fld id="{AF2DFCC7-4424-470F-AFE1-897E28601E80}" type="datetime1">
              <a:rPr lang="en-US" smtClean="0"/>
              <a:t>11/28/2025</a:t>
            </a:fld>
            <a:endParaRPr lang="en-US"/>
          </a:p>
        </p:txBody>
      </p:sp>
      <p:sp>
        <p:nvSpPr>
          <p:cNvPr id="4" name="Footer Placeholder 3">
            <a:extLst>
              <a:ext uri="{FF2B5EF4-FFF2-40B4-BE49-F238E27FC236}">
                <a16:creationId xmlns:a16="http://schemas.microsoft.com/office/drawing/2014/main" id="{2686D101-4C5A-4308-5754-858D4212926C}"/>
              </a:ext>
            </a:extLst>
          </p:cNvPr>
          <p:cNvSpPr>
            <a:spLocks noGrp="1"/>
          </p:cNvSpPr>
          <p:nvPr>
            <p:ph type="ftr" sz="quarter" idx="11"/>
          </p:nvPr>
        </p:nvSpPr>
        <p:spPr/>
        <p:txBody>
          <a:bodyPr/>
          <a:lstStyle/>
          <a:p>
            <a:r>
              <a:rPr lang="en-GB"/>
              <a:t>Presented by    Dr. Noshina Tariq</a:t>
            </a:r>
            <a:endParaRPr lang="en-US" dirty="0"/>
          </a:p>
        </p:txBody>
      </p:sp>
      <p:sp>
        <p:nvSpPr>
          <p:cNvPr id="5" name="Slide Number Placeholder 4">
            <a:extLst>
              <a:ext uri="{FF2B5EF4-FFF2-40B4-BE49-F238E27FC236}">
                <a16:creationId xmlns:a16="http://schemas.microsoft.com/office/drawing/2014/main" id="{D98DABDD-DD79-3341-B99B-34CA4BB0FD6F}"/>
              </a:ext>
            </a:extLst>
          </p:cNvPr>
          <p:cNvSpPr>
            <a:spLocks noGrp="1"/>
          </p:cNvSpPr>
          <p:nvPr>
            <p:ph type="sldNum" sz="quarter" idx="12"/>
          </p:nvPr>
        </p:nvSpPr>
        <p:spPr/>
        <p:txBody>
          <a:bodyPr/>
          <a:lstStyle/>
          <a:p>
            <a:fld id="{B6F15528-21DE-4FAA-801E-634DDDAF4B2B}" type="slidenum">
              <a:rPr lang="en-US" smtClean="0"/>
              <a:pPr/>
              <a:t>42</a:t>
            </a:fld>
            <a:endParaRPr lang="en-US"/>
          </a:p>
        </p:txBody>
      </p:sp>
      <p:sp>
        <p:nvSpPr>
          <p:cNvPr id="6" name="Title 5">
            <a:extLst>
              <a:ext uri="{FF2B5EF4-FFF2-40B4-BE49-F238E27FC236}">
                <a16:creationId xmlns:a16="http://schemas.microsoft.com/office/drawing/2014/main" id="{4F5C2525-47EA-6D57-8CE9-8EAF762A19A9}"/>
              </a:ext>
            </a:extLst>
          </p:cNvPr>
          <p:cNvSpPr>
            <a:spLocks noGrp="1"/>
          </p:cNvSpPr>
          <p:nvPr>
            <p:ph type="title"/>
          </p:nvPr>
        </p:nvSpPr>
        <p:spPr/>
        <p:txBody>
          <a:bodyPr/>
          <a:lstStyle/>
          <a:p>
            <a:r>
              <a:rPr lang="en-US" dirty="0"/>
              <a:t>Multi-Head Attention</a:t>
            </a:r>
          </a:p>
        </p:txBody>
      </p:sp>
    </p:spTree>
    <p:extLst>
      <p:ext uri="{BB962C8B-B14F-4D97-AF65-F5344CB8AC3E}">
        <p14:creationId xmlns:p14="http://schemas.microsoft.com/office/powerpoint/2010/main" val="9454431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18BFE22-C52F-5A0E-AA77-54D943DF4CEC}"/>
              </a:ext>
            </a:extLst>
          </p:cNvPr>
          <p:cNvSpPr>
            <a:spLocks noGrp="1"/>
          </p:cNvSpPr>
          <p:nvPr>
            <p:ph type="dt" sz="half" idx="10"/>
          </p:nvPr>
        </p:nvSpPr>
        <p:spPr/>
        <p:txBody>
          <a:bodyPr/>
          <a:lstStyle/>
          <a:p>
            <a:fld id="{96356656-3B3F-4130-B097-5AAB5AF68867}" type="datetime1">
              <a:rPr lang="en-US" smtClean="0"/>
              <a:t>11/28/2025</a:t>
            </a:fld>
            <a:endParaRPr lang="en-US"/>
          </a:p>
        </p:txBody>
      </p:sp>
      <p:sp>
        <p:nvSpPr>
          <p:cNvPr id="4" name="Footer Placeholder 3">
            <a:extLst>
              <a:ext uri="{FF2B5EF4-FFF2-40B4-BE49-F238E27FC236}">
                <a16:creationId xmlns:a16="http://schemas.microsoft.com/office/drawing/2014/main" id="{0BF8824D-A750-B33F-DBFC-21714375CEA6}"/>
              </a:ext>
            </a:extLst>
          </p:cNvPr>
          <p:cNvSpPr>
            <a:spLocks noGrp="1"/>
          </p:cNvSpPr>
          <p:nvPr>
            <p:ph type="ftr" sz="quarter" idx="11"/>
          </p:nvPr>
        </p:nvSpPr>
        <p:spPr/>
        <p:txBody>
          <a:bodyPr/>
          <a:lstStyle/>
          <a:p>
            <a:r>
              <a:rPr lang="en-GB"/>
              <a:t>Presented by    Dr. Noshina Tariq</a:t>
            </a:r>
            <a:endParaRPr lang="en-US" dirty="0"/>
          </a:p>
        </p:txBody>
      </p:sp>
      <p:sp>
        <p:nvSpPr>
          <p:cNvPr id="5" name="Slide Number Placeholder 4">
            <a:extLst>
              <a:ext uri="{FF2B5EF4-FFF2-40B4-BE49-F238E27FC236}">
                <a16:creationId xmlns:a16="http://schemas.microsoft.com/office/drawing/2014/main" id="{9A16C832-A189-746D-51F0-85C980EC5061}"/>
              </a:ext>
            </a:extLst>
          </p:cNvPr>
          <p:cNvSpPr>
            <a:spLocks noGrp="1"/>
          </p:cNvSpPr>
          <p:nvPr>
            <p:ph type="sldNum" sz="quarter" idx="12"/>
          </p:nvPr>
        </p:nvSpPr>
        <p:spPr/>
        <p:txBody>
          <a:bodyPr/>
          <a:lstStyle/>
          <a:p>
            <a:fld id="{B6F15528-21DE-4FAA-801E-634DDDAF4B2B}" type="slidenum">
              <a:rPr lang="en-US" smtClean="0"/>
              <a:pPr/>
              <a:t>43</a:t>
            </a:fld>
            <a:endParaRPr lang="en-US"/>
          </a:p>
        </p:txBody>
      </p:sp>
      <p:sp>
        <p:nvSpPr>
          <p:cNvPr id="6" name="Title 5">
            <a:extLst>
              <a:ext uri="{FF2B5EF4-FFF2-40B4-BE49-F238E27FC236}">
                <a16:creationId xmlns:a16="http://schemas.microsoft.com/office/drawing/2014/main" id="{E0501B6F-3FD9-7D28-33C0-08D7FD89F18A}"/>
              </a:ext>
            </a:extLst>
          </p:cNvPr>
          <p:cNvSpPr>
            <a:spLocks noGrp="1"/>
          </p:cNvSpPr>
          <p:nvPr>
            <p:ph type="title"/>
          </p:nvPr>
        </p:nvSpPr>
        <p:spPr/>
        <p:txBody>
          <a:bodyPr/>
          <a:lstStyle/>
          <a:p>
            <a:r>
              <a:rPr lang="en-US" dirty="0"/>
              <a:t>Multi-Head Attention</a:t>
            </a:r>
          </a:p>
        </p:txBody>
      </p:sp>
      <p:pic>
        <p:nvPicPr>
          <p:cNvPr id="1026" name="Picture 2">
            <a:extLst>
              <a:ext uri="{FF2B5EF4-FFF2-40B4-BE49-F238E27FC236}">
                <a16:creationId xmlns:a16="http://schemas.microsoft.com/office/drawing/2014/main" id="{09875119-3DD2-7CC3-6627-7634BF8C8F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4400" y="1544461"/>
            <a:ext cx="4013200" cy="4996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33548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E1CDA5E-2323-094A-D38E-BCCAB29F4AC9}"/>
              </a:ext>
            </a:extLst>
          </p:cNvPr>
          <p:cNvSpPr>
            <a:spLocks noGrp="1"/>
          </p:cNvSpPr>
          <p:nvPr>
            <p:ph type="dt" sz="half" idx="10"/>
          </p:nvPr>
        </p:nvSpPr>
        <p:spPr/>
        <p:txBody>
          <a:bodyPr/>
          <a:lstStyle/>
          <a:p>
            <a:fld id="{D4187827-5CB3-4492-AE15-15896C1ADC40}" type="datetime1">
              <a:rPr lang="en-US" smtClean="0"/>
              <a:t>11/28/2025</a:t>
            </a:fld>
            <a:endParaRPr lang="en-US"/>
          </a:p>
        </p:txBody>
      </p:sp>
      <p:sp>
        <p:nvSpPr>
          <p:cNvPr id="4" name="Footer Placeholder 3">
            <a:extLst>
              <a:ext uri="{FF2B5EF4-FFF2-40B4-BE49-F238E27FC236}">
                <a16:creationId xmlns:a16="http://schemas.microsoft.com/office/drawing/2014/main" id="{2C2EE440-71BE-5324-8715-A0BB3939D835}"/>
              </a:ext>
            </a:extLst>
          </p:cNvPr>
          <p:cNvSpPr>
            <a:spLocks noGrp="1"/>
          </p:cNvSpPr>
          <p:nvPr>
            <p:ph type="ftr" sz="quarter" idx="11"/>
          </p:nvPr>
        </p:nvSpPr>
        <p:spPr/>
        <p:txBody>
          <a:bodyPr/>
          <a:lstStyle/>
          <a:p>
            <a:r>
              <a:rPr lang="en-GB"/>
              <a:t>Presented by    Dr. Noshina Tariq</a:t>
            </a:r>
            <a:endParaRPr lang="en-US" dirty="0"/>
          </a:p>
        </p:txBody>
      </p:sp>
      <p:sp>
        <p:nvSpPr>
          <p:cNvPr id="5" name="Slide Number Placeholder 4">
            <a:extLst>
              <a:ext uri="{FF2B5EF4-FFF2-40B4-BE49-F238E27FC236}">
                <a16:creationId xmlns:a16="http://schemas.microsoft.com/office/drawing/2014/main" id="{BB47D7CC-DF69-368E-7E55-59DA6E7AEB24}"/>
              </a:ext>
            </a:extLst>
          </p:cNvPr>
          <p:cNvSpPr>
            <a:spLocks noGrp="1"/>
          </p:cNvSpPr>
          <p:nvPr>
            <p:ph type="sldNum" sz="quarter" idx="12"/>
          </p:nvPr>
        </p:nvSpPr>
        <p:spPr/>
        <p:txBody>
          <a:bodyPr/>
          <a:lstStyle/>
          <a:p>
            <a:fld id="{B6F15528-21DE-4FAA-801E-634DDDAF4B2B}" type="slidenum">
              <a:rPr lang="en-US" smtClean="0"/>
              <a:pPr/>
              <a:t>44</a:t>
            </a:fld>
            <a:endParaRPr lang="en-US"/>
          </a:p>
        </p:txBody>
      </p:sp>
      <p:sp>
        <p:nvSpPr>
          <p:cNvPr id="6" name="Title 5">
            <a:extLst>
              <a:ext uri="{FF2B5EF4-FFF2-40B4-BE49-F238E27FC236}">
                <a16:creationId xmlns:a16="http://schemas.microsoft.com/office/drawing/2014/main" id="{EDDAEA54-9467-D18E-A9B6-1F3DE19526E2}"/>
              </a:ext>
            </a:extLst>
          </p:cNvPr>
          <p:cNvSpPr>
            <a:spLocks noGrp="1"/>
          </p:cNvSpPr>
          <p:nvPr>
            <p:ph type="title"/>
          </p:nvPr>
        </p:nvSpPr>
        <p:spPr/>
        <p:txBody>
          <a:bodyPr/>
          <a:lstStyle/>
          <a:p>
            <a:r>
              <a:rPr lang="en-US" dirty="0"/>
              <a:t>Multi-Head Attention</a:t>
            </a:r>
          </a:p>
        </p:txBody>
      </p:sp>
      <p:pic>
        <p:nvPicPr>
          <p:cNvPr id="6146" name="Picture 2">
            <a:extLst>
              <a:ext uri="{FF2B5EF4-FFF2-40B4-BE49-F238E27FC236}">
                <a16:creationId xmlns:a16="http://schemas.microsoft.com/office/drawing/2014/main" id="{BCF4F153-D2DC-1BEB-1107-3C8AFD58926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52600" y="1486304"/>
            <a:ext cx="7086600" cy="499069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601ADDE-CF1B-2F24-413A-DD2FD47DFCCC}"/>
              </a:ext>
            </a:extLst>
          </p:cNvPr>
          <p:cNvSpPr txBox="1"/>
          <p:nvPr/>
        </p:nvSpPr>
        <p:spPr>
          <a:xfrm>
            <a:off x="10417629" y="6063733"/>
            <a:ext cx="1621971" cy="369332"/>
          </a:xfrm>
          <a:prstGeom prst="rect">
            <a:avLst/>
          </a:prstGeom>
          <a:noFill/>
        </p:spPr>
        <p:txBody>
          <a:bodyPr wrap="square" rtlCol="0">
            <a:spAutoFit/>
          </a:bodyPr>
          <a:lstStyle/>
          <a:p>
            <a:r>
              <a:rPr lang="en-US" dirty="0">
                <a:solidFill>
                  <a:srgbClr val="FF0000"/>
                </a:solidFill>
              </a:rPr>
              <a:t>medium.com</a:t>
            </a:r>
          </a:p>
        </p:txBody>
      </p:sp>
    </p:spTree>
    <p:extLst>
      <p:ext uri="{BB962C8B-B14F-4D97-AF65-F5344CB8AC3E}">
        <p14:creationId xmlns:p14="http://schemas.microsoft.com/office/powerpoint/2010/main" val="24150218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AB9252-9A70-402A-D5D8-57E93E5B79DA}"/>
              </a:ext>
            </a:extLst>
          </p:cNvPr>
          <p:cNvSpPr>
            <a:spLocks noGrp="1"/>
          </p:cNvSpPr>
          <p:nvPr>
            <p:ph idx="1"/>
          </p:nvPr>
        </p:nvSpPr>
        <p:spPr/>
        <p:txBody>
          <a:bodyPr/>
          <a:lstStyle/>
          <a:p>
            <a:r>
              <a:rPr lang="en-US" dirty="0">
                <a:solidFill>
                  <a:srgbClr val="FF0000"/>
                </a:solidFill>
              </a:rPr>
              <a:t>Example</a:t>
            </a:r>
            <a:r>
              <a:rPr lang="en-US" dirty="0"/>
              <a:t>:</a:t>
            </a:r>
          </a:p>
          <a:p>
            <a:r>
              <a:rPr lang="en-US" b="0" i="0" dirty="0">
                <a:solidFill>
                  <a:srgbClr val="0D0D0D"/>
                </a:solidFill>
                <a:effectLst/>
                <a:highlight>
                  <a:srgbClr val="FFFFFF"/>
                </a:highlight>
                <a:latin typeface="Söhne"/>
              </a:rPr>
              <a:t>Consider queries (Q), keys (K), and values (V) with dimensions 10 x 6</a:t>
            </a:r>
          </a:p>
          <a:p>
            <a:pPr algn="l">
              <a:buFont typeface="Arial" panose="020B0604020202020204" pitchFamily="34" charset="0"/>
              <a:buChar char="•"/>
            </a:pPr>
            <a:r>
              <a:rPr lang="en-US" b="1" i="0" dirty="0">
                <a:solidFill>
                  <a:srgbClr val="0D0D0D"/>
                </a:solidFill>
                <a:effectLst/>
                <a:highlight>
                  <a:srgbClr val="FFFFFF"/>
                </a:highlight>
                <a:latin typeface="Söhne"/>
              </a:rPr>
              <a:t>Model Dimensionality</a:t>
            </a:r>
            <a:r>
              <a:rPr lang="en-US" b="0" i="0" dirty="0">
                <a:solidFill>
                  <a:srgbClr val="0D0D0D"/>
                </a:solidFill>
                <a:effectLst/>
                <a:highlight>
                  <a:srgbClr val="FFFFFF"/>
                </a:highlight>
                <a:latin typeface="Söhne"/>
              </a:rPr>
              <a:t>: 6 (embedding</a:t>
            </a:r>
            <a:r>
              <a:rPr lang="en-US" dirty="0">
                <a:solidFill>
                  <a:srgbClr val="0D0D0D"/>
                </a:solidFill>
                <a:highlight>
                  <a:srgbClr val="FFFFFF"/>
                </a:highlight>
                <a:latin typeface="Söhne"/>
              </a:rPr>
              <a:t> size</a:t>
            </a:r>
            <a:r>
              <a:rPr lang="en-US" b="0" i="0" dirty="0">
                <a:solidFill>
                  <a:srgbClr val="0D0D0D"/>
                </a:solidFill>
                <a:effectLst/>
                <a:highlight>
                  <a:srgbClr val="FFFFFF"/>
                </a:highlight>
                <a:latin typeface="Söhne"/>
              </a:rPr>
              <a:t>)</a:t>
            </a:r>
          </a:p>
          <a:p>
            <a:pPr algn="l">
              <a:buFont typeface="Arial" panose="020B0604020202020204" pitchFamily="34" charset="0"/>
              <a:buChar char="•"/>
            </a:pPr>
            <a:r>
              <a:rPr lang="en-US" b="1" i="0" dirty="0">
                <a:solidFill>
                  <a:srgbClr val="0D0D0D"/>
                </a:solidFill>
                <a:effectLst/>
                <a:highlight>
                  <a:srgbClr val="FFFFFF"/>
                </a:highlight>
                <a:latin typeface="Söhne"/>
              </a:rPr>
              <a:t>Number of Heads</a:t>
            </a:r>
            <a:r>
              <a:rPr lang="en-US" b="0" i="0" dirty="0">
                <a:solidFill>
                  <a:srgbClr val="0D0D0D"/>
                </a:solidFill>
                <a:effectLst/>
                <a:highlight>
                  <a:srgbClr val="FFFFFF"/>
                </a:highlight>
                <a:latin typeface="Söhne"/>
              </a:rPr>
              <a:t>: 3 (for this example)</a:t>
            </a:r>
          </a:p>
          <a:p>
            <a:pPr algn="l">
              <a:buFont typeface="Arial" panose="020B0604020202020204" pitchFamily="34" charset="0"/>
              <a:buChar char="•"/>
            </a:pPr>
            <a:r>
              <a:rPr lang="en-US" b="1" i="0" dirty="0">
                <a:solidFill>
                  <a:srgbClr val="0D0D0D"/>
                </a:solidFill>
                <a:effectLst/>
                <a:highlight>
                  <a:srgbClr val="FFFFFF"/>
                </a:highlight>
                <a:latin typeface="Söhne"/>
              </a:rPr>
              <a:t>Projection Dimension</a:t>
            </a:r>
            <a:r>
              <a:rPr lang="en-US" b="0" i="0" dirty="0">
                <a:solidFill>
                  <a:srgbClr val="0D0D0D"/>
                </a:solidFill>
                <a:effectLst/>
                <a:highlight>
                  <a:srgbClr val="FFFFFF"/>
                </a:highlight>
                <a:latin typeface="Söhne"/>
              </a:rPr>
              <a:t>: </a:t>
            </a:r>
            <a:r>
              <a:rPr lang="en-US" b="0" i="1" dirty="0">
                <a:solidFill>
                  <a:srgbClr val="0D0D0D"/>
                </a:solidFill>
                <a:effectLst/>
                <a:highlight>
                  <a:srgbClr val="FFFFFF"/>
                </a:highlight>
                <a:latin typeface="KaTeX_Math"/>
              </a:rPr>
              <a:t>d</a:t>
            </a:r>
            <a:r>
              <a:rPr lang="en-US" b="0" i="1" baseline="-25000" dirty="0">
                <a:solidFill>
                  <a:srgbClr val="0D0D0D"/>
                </a:solidFill>
                <a:effectLst/>
                <a:highlight>
                  <a:srgbClr val="FFFFFF"/>
                </a:highlight>
                <a:latin typeface="KaTeX_Math"/>
              </a:rPr>
              <a:t>k</a:t>
            </a:r>
            <a:r>
              <a:rPr lang="en-US" b="0" i="0" dirty="0">
                <a:solidFill>
                  <a:srgbClr val="0D0D0D"/>
                </a:solidFill>
                <a:effectLst/>
                <a:highlight>
                  <a:srgbClr val="FFFFFF"/>
                </a:highlight>
                <a:latin typeface="KaTeX_Main"/>
              </a:rPr>
              <a:t>​=</a:t>
            </a:r>
            <a:r>
              <a:rPr lang="en-US" b="0" i="1" dirty="0">
                <a:solidFill>
                  <a:srgbClr val="0D0D0D"/>
                </a:solidFill>
                <a:effectLst/>
                <a:highlight>
                  <a:srgbClr val="FFFFFF"/>
                </a:highlight>
                <a:latin typeface="KaTeX_Math"/>
              </a:rPr>
              <a:t>d</a:t>
            </a:r>
            <a:r>
              <a:rPr lang="en-US" b="0" i="1" baseline="-25000" dirty="0">
                <a:solidFill>
                  <a:srgbClr val="0D0D0D"/>
                </a:solidFill>
                <a:effectLst/>
                <a:highlight>
                  <a:srgbClr val="FFFFFF"/>
                </a:highlight>
                <a:latin typeface="KaTeX_Math"/>
              </a:rPr>
              <a:t>v</a:t>
            </a:r>
            <a:r>
              <a:rPr lang="en-US" b="0" i="0" baseline="-25000" dirty="0">
                <a:solidFill>
                  <a:srgbClr val="0D0D0D"/>
                </a:solidFill>
                <a:effectLst/>
                <a:highlight>
                  <a:srgbClr val="FFFFFF"/>
                </a:highlight>
                <a:latin typeface="KaTeX_Main"/>
              </a:rPr>
              <a:t>​</a:t>
            </a:r>
            <a:r>
              <a:rPr lang="en-US" b="0" i="0" dirty="0">
                <a:solidFill>
                  <a:srgbClr val="0D0D0D"/>
                </a:solidFill>
                <a:effectLst/>
                <a:highlight>
                  <a:srgbClr val="FFFFFF"/>
                </a:highlight>
                <a:latin typeface="KaTeX_Main"/>
              </a:rPr>
              <a:t>=2</a:t>
            </a:r>
          </a:p>
          <a:p>
            <a:pPr algn="l">
              <a:buFont typeface="Arial" panose="020B0604020202020204" pitchFamily="34" charset="0"/>
              <a:buChar char="•"/>
            </a:pPr>
            <a:r>
              <a:rPr lang="en-US" b="1" i="0" dirty="0">
                <a:solidFill>
                  <a:srgbClr val="0D0D0D"/>
                </a:solidFill>
                <a:effectLst/>
                <a:highlight>
                  <a:srgbClr val="FFFFFF"/>
                </a:highlight>
                <a:latin typeface="Söhne"/>
              </a:rPr>
              <a:t>Weight matrices</a:t>
            </a:r>
            <a:r>
              <a:rPr lang="en-US" b="0" i="0" dirty="0">
                <a:solidFill>
                  <a:srgbClr val="0D0D0D"/>
                </a:solidFill>
                <a:effectLst/>
                <a:highlight>
                  <a:srgbClr val="FFFFFF"/>
                </a:highlight>
                <a:latin typeface="Söhne"/>
              </a:rPr>
              <a:t>: </a:t>
            </a:r>
            <a:r>
              <a:rPr lang="en-US" b="0" i="1" dirty="0">
                <a:solidFill>
                  <a:srgbClr val="0D0D0D"/>
                </a:solidFill>
                <a:effectLst/>
                <a:highlight>
                  <a:srgbClr val="FFFFFF"/>
                </a:highlight>
                <a:latin typeface="KaTeX_Math"/>
              </a:rPr>
              <a:t>W</a:t>
            </a:r>
            <a:r>
              <a:rPr lang="en-US" b="0" i="1" baseline="-25000" dirty="0">
                <a:solidFill>
                  <a:srgbClr val="0D0D0D"/>
                </a:solidFill>
                <a:effectLst/>
                <a:highlight>
                  <a:srgbClr val="FFFFFF"/>
                </a:highlight>
                <a:latin typeface="KaTeX_Math"/>
              </a:rPr>
              <a:t>Q</a:t>
            </a:r>
            <a:r>
              <a:rPr lang="en-US" b="0" i="0" dirty="0">
                <a:solidFill>
                  <a:srgbClr val="0D0D0D"/>
                </a:solidFill>
                <a:effectLst/>
                <a:highlight>
                  <a:srgbClr val="FFFFFF"/>
                </a:highlight>
                <a:latin typeface="KaTeX_Main"/>
              </a:rPr>
              <a:t>,</a:t>
            </a:r>
            <a:r>
              <a:rPr lang="en-US" b="0" i="1" dirty="0">
                <a:solidFill>
                  <a:srgbClr val="0D0D0D"/>
                </a:solidFill>
                <a:effectLst/>
                <a:highlight>
                  <a:srgbClr val="FFFFFF"/>
                </a:highlight>
                <a:latin typeface="KaTeX_Math"/>
              </a:rPr>
              <a:t>W</a:t>
            </a:r>
            <a:r>
              <a:rPr lang="en-US" b="0" i="1" baseline="-25000" dirty="0">
                <a:solidFill>
                  <a:srgbClr val="0D0D0D"/>
                </a:solidFill>
                <a:effectLst/>
                <a:highlight>
                  <a:srgbClr val="FFFFFF"/>
                </a:highlight>
                <a:latin typeface="KaTeX_Math"/>
              </a:rPr>
              <a:t>K</a:t>
            </a:r>
            <a:r>
              <a:rPr lang="en-US" b="0" i="0" dirty="0">
                <a:solidFill>
                  <a:srgbClr val="0D0D0D"/>
                </a:solidFill>
                <a:effectLst/>
                <a:highlight>
                  <a:srgbClr val="FFFFFF"/>
                </a:highlight>
                <a:latin typeface="KaTeX_Main"/>
              </a:rPr>
              <a:t>,</a:t>
            </a:r>
            <a:r>
              <a:rPr lang="en-US" b="0" i="1" dirty="0">
                <a:solidFill>
                  <a:srgbClr val="0D0D0D"/>
                </a:solidFill>
                <a:effectLst/>
                <a:highlight>
                  <a:srgbClr val="FFFFFF"/>
                </a:highlight>
                <a:latin typeface="KaTeX_Math"/>
              </a:rPr>
              <a:t>W</a:t>
            </a:r>
            <a:r>
              <a:rPr lang="en-US" b="0" i="1" baseline="-25000" dirty="0">
                <a:solidFill>
                  <a:srgbClr val="0D0D0D"/>
                </a:solidFill>
                <a:effectLst/>
                <a:highlight>
                  <a:srgbClr val="FFFFFF"/>
                </a:highlight>
                <a:latin typeface="KaTeX_Math"/>
              </a:rPr>
              <a:t>V</a:t>
            </a:r>
            <a:r>
              <a:rPr lang="en-US" b="0" i="0" dirty="0">
                <a:solidFill>
                  <a:srgbClr val="0D0D0D"/>
                </a:solidFill>
                <a:effectLst/>
                <a:highlight>
                  <a:srgbClr val="FFFFFF"/>
                </a:highlight>
                <a:latin typeface="Söhne"/>
              </a:rPr>
              <a:t> :</a:t>
            </a:r>
            <a:r>
              <a:rPr lang="en-US" dirty="0">
                <a:solidFill>
                  <a:srgbClr val="0D0D0D"/>
                </a:solidFill>
                <a:highlight>
                  <a:srgbClr val="FFFFFF"/>
                </a:highlight>
                <a:latin typeface="Söhne"/>
              </a:rPr>
              <a:t> need 3 set  one for each </a:t>
            </a:r>
            <a:r>
              <a:rPr lang="en-US" b="0" i="0" dirty="0">
                <a:solidFill>
                  <a:srgbClr val="0D0D0D"/>
                </a:solidFill>
                <a:effectLst/>
                <a:highlight>
                  <a:srgbClr val="FFFFFF"/>
                </a:highlight>
                <a:latin typeface="Söhne"/>
              </a:rPr>
              <a:t>head, its size is 6x2.</a:t>
            </a:r>
            <a:endParaRPr lang="en-US" dirty="0"/>
          </a:p>
        </p:txBody>
      </p:sp>
      <p:sp>
        <p:nvSpPr>
          <p:cNvPr id="3" name="Date Placeholder 2">
            <a:extLst>
              <a:ext uri="{FF2B5EF4-FFF2-40B4-BE49-F238E27FC236}">
                <a16:creationId xmlns:a16="http://schemas.microsoft.com/office/drawing/2014/main" id="{A3AB2986-EDBE-9DF4-1896-57F99506751B}"/>
              </a:ext>
            </a:extLst>
          </p:cNvPr>
          <p:cNvSpPr>
            <a:spLocks noGrp="1"/>
          </p:cNvSpPr>
          <p:nvPr>
            <p:ph type="dt" sz="half" idx="10"/>
          </p:nvPr>
        </p:nvSpPr>
        <p:spPr/>
        <p:txBody>
          <a:bodyPr/>
          <a:lstStyle/>
          <a:p>
            <a:fld id="{57AEAE32-F16E-4CC1-BBD3-564AD1E9E3CA}" type="datetime1">
              <a:rPr lang="en-US" smtClean="0"/>
              <a:t>11/28/2025</a:t>
            </a:fld>
            <a:endParaRPr lang="en-US"/>
          </a:p>
        </p:txBody>
      </p:sp>
      <p:sp>
        <p:nvSpPr>
          <p:cNvPr id="4" name="Footer Placeholder 3">
            <a:extLst>
              <a:ext uri="{FF2B5EF4-FFF2-40B4-BE49-F238E27FC236}">
                <a16:creationId xmlns:a16="http://schemas.microsoft.com/office/drawing/2014/main" id="{05314FF8-6F80-2AEC-3B7E-23C0A71C73B5}"/>
              </a:ext>
            </a:extLst>
          </p:cNvPr>
          <p:cNvSpPr>
            <a:spLocks noGrp="1"/>
          </p:cNvSpPr>
          <p:nvPr>
            <p:ph type="ftr" sz="quarter" idx="11"/>
          </p:nvPr>
        </p:nvSpPr>
        <p:spPr/>
        <p:txBody>
          <a:bodyPr/>
          <a:lstStyle/>
          <a:p>
            <a:r>
              <a:rPr lang="en-GB"/>
              <a:t>Presented by    Dr. Noshina Tariq</a:t>
            </a:r>
            <a:endParaRPr lang="en-US" dirty="0"/>
          </a:p>
        </p:txBody>
      </p:sp>
      <p:sp>
        <p:nvSpPr>
          <p:cNvPr id="5" name="Slide Number Placeholder 4">
            <a:extLst>
              <a:ext uri="{FF2B5EF4-FFF2-40B4-BE49-F238E27FC236}">
                <a16:creationId xmlns:a16="http://schemas.microsoft.com/office/drawing/2014/main" id="{BC8121D6-2F79-7989-499F-6DFDD3696B82}"/>
              </a:ext>
            </a:extLst>
          </p:cNvPr>
          <p:cNvSpPr>
            <a:spLocks noGrp="1"/>
          </p:cNvSpPr>
          <p:nvPr>
            <p:ph type="sldNum" sz="quarter" idx="12"/>
          </p:nvPr>
        </p:nvSpPr>
        <p:spPr/>
        <p:txBody>
          <a:bodyPr/>
          <a:lstStyle/>
          <a:p>
            <a:fld id="{B6F15528-21DE-4FAA-801E-634DDDAF4B2B}" type="slidenum">
              <a:rPr lang="en-US" smtClean="0"/>
              <a:pPr/>
              <a:t>45</a:t>
            </a:fld>
            <a:endParaRPr lang="en-US"/>
          </a:p>
        </p:txBody>
      </p:sp>
      <p:sp>
        <p:nvSpPr>
          <p:cNvPr id="6" name="Title 5">
            <a:extLst>
              <a:ext uri="{FF2B5EF4-FFF2-40B4-BE49-F238E27FC236}">
                <a16:creationId xmlns:a16="http://schemas.microsoft.com/office/drawing/2014/main" id="{52218352-2EE2-B41A-C65B-81DD358D97FB}"/>
              </a:ext>
            </a:extLst>
          </p:cNvPr>
          <p:cNvSpPr>
            <a:spLocks noGrp="1"/>
          </p:cNvSpPr>
          <p:nvPr>
            <p:ph type="title"/>
          </p:nvPr>
        </p:nvSpPr>
        <p:spPr/>
        <p:txBody>
          <a:bodyPr/>
          <a:lstStyle/>
          <a:p>
            <a:r>
              <a:rPr lang="en-US" dirty="0"/>
              <a:t>Multi-Head Attention</a:t>
            </a:r>
          </a:p>
        </p:txBody>
      </p:sp>
    </p:spTree>
    <p:extLst>
      <p:ext uri="{BB962C8B-B14F-4D97-AF65-F5344CB8AC3E}">
        <p14:creationId xmlns:p14="http://schemas.microsoft.com/office/powerpoint/2010/main" val="3099121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3583950-1855-51B0-2B11-B901A90B038E}"/>
              </a:ext>
            </a:extLst>
          </p:cNvPr>
          <p:cNvSpPr>
            <a:spLocks noGrp="1"/>
          </p:cNvSpPr>
          <p:nvPr>
            <p:ph type="dt" sz="half" idx="10"/>
          </p:nvPr>
        </p:nvSpPr>
        <p:spPr/>
        <p:txBody>
          <a:bodyPr/>
          <a:lstStyle/>
          <a:p>
            <a:fld id="{80DCAD42-CECF-4455-B688-5D573DCF84C8}" type="datetime1">
              <a:rPr lang="en-US" smtClean="0"/>
              <a:t>11/28/2025</a:t>
            </a:fld>
            <a:endParaRPr lang="en-US"/>
          </a:p>
        </p:txBody>
      </p:sp>
      <p:sp>
        <p:nvSpPr>
          <p:cNvPr id="4" name="Footer Placeholder 3">
            <a:extLst>
              <a:ext uri="{FF2B5EF4-FFF2-40B4-BE49-F238E27FC236}">
                <a16:creationId xmlns:a16="http://schemas.microsoft.com/office/drawing/2014/main" id="{5CCE5317-7ECD-43FF-B6D0-F0FC34E93BAE}"/>
              </a:ext>
            </a:extLst>
          </p:cNvPr>
          <p:cNvSpPr>
            <a:spLocks noGrp="1"/>
          </p:cNvSpPr>
          <p:nvPr>
            <p:ph type="ftr" sz="quarter" idx="11"/>
          </p:nvPr>
        </p:nvSpPr>
        <p:spPr/>
        <p:txBody>
          <a:bodyPr/>
          <a:lstStyle/>
          <a:p>
            <a:r>
              <a:rPr lang="en-GB"/>
              <a:t>Presented by    Dr. Noshina Tariq</a:t>
            </a:r>
            <a:endParaRPr lang="en-US" dirty="0"/>
          </a:p>
        </p:txBody>
      </p:sp>
      <p:sp>
        <p:nvSpPr>
          <p:cNvPr id="5" name="Slide Number Placeholder 4">
            <a:extLst>
              <a:ext uri="{FF2B5EF4-FFF2-40B4-BE49-F238E27FC236}">
                <a16:creationId xmlns:a16="http://schemas.microsoft.com/office/drawing/2014/main" id="{9986F262-886D-BFC2-195B-C90C0D77563C}"/>
              </a:ext>
            </a:extLst>
          </p:cNvPr>
          <p:cNvSpPr>
            <a:spLocks noGrp="1"/>
          </p:cNvSpPr>
          <p:nvPr>
            <p:ph type="sldNum" sz="quarter" idx="12"/>
          </p:nvPr>
        </p:nvSpPr>
        <p:spPr/>
        <p:txBody>
          <a:bodyPr/>
          <a:lstStyle/>
          <a:p>
            <a:fld id="{B6F15528-21DE-4FAA-801E-634DDDAF4B2B}" type="slidenum">
              <a:rPr lang="en-US" smtClean="0"/>
              <a:pPr/>
              <a:t>46</a:t>
            </a:fld>
            <a:endParaRPr lang="en-US"/>
          </a:p>
        </p:txBody>
      </p:sp>
      <p:sp>
        <p:nvSpPr>
          <p:cNvPr id="6" name="Title 5">
            <a:extLst>
              <a:ext uri="{FF2B5EF4-FFF2-40B4-BE49-F238E27FC236}">
                <a16:creationId xmlns:a16="http://schemas.microsoft.com/office/drawing/2014/main" id="{CB51888F-5560-3D66-7014-D13250914BC7}"/>
              </a:ext>
            </a:extLst>
          </p:cNvPr>
          <p:cNvSpPr>
            <a:spLocks noGrp="1"/>
          </p:cNvSpPr>
          <p:nvPr>
            <p:ph type="title"/>
          </p:nvPr>
        </p:nvSpPr>
        <p:spPr/>
        <p:txBody>
          <a:bodyPr/>
          <a:lstStyle/>
          <a:p>
            <a:r>
              <a:rPr lang="en-US" dirty="0"/>
              <a:t>Multi-Head Attention</a:t>
            </a:r>
          </a:p>
        </p:txBody>
      </p:sp>
      <p:pic>
        <p:nvPicPr>
          <p:cNvPr id="7170" name="Picture 2">
            <a:extLst>
              <a:ext uri="{FF2B5EF4-FFF2-40B4-BE49-F238E27FC236}">
                <a16:creationId xmlns:a16="http://schemas.microsoft.com/office/drawing/2014/main" id="{5A9C98E4-BF29-4D5D-EDE8-718ABDA16D2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1533026"/>
            <a:ext cx="9012454" cy="49439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83FF58E-3732-8D38-AA03-E0C93E8FB865}"/>
              </a:ext>
            </a:extLst>
          </p:cNvPr>
          <p:cNvSpPr txBox="1"/>
          <p:nvPr/>
        </p:nvSpPr>
        <p:spPr>
          <a:xfrm>
            <a:off x="9647853" y="6063733"/>
            <a:ext cx="2514600" cy="369332"/>
          </a:xfrm>
          <a:prstGeom prst="rect">
            <a:avLst/>
          </a:prstGeom>
          <a:noFill/>
        </p:spPr>
        <p:txBody>
          <a:bodyPr wrap="square" rtlCol="0">
            <a:spAutoFit/>
          </a:bodyPr>
          <a:lstStyle/>
          <a:p>
            <a:r>
              <a:rPr lang="en-US" dirty="0">
                <a:solidFill>
                  <a:srgbClr val="FF0000"/>
                </a:solidFill>
              </a:rPr>
              <a:t>towardsdatascience.com</a:t>
            </a:r>
          </a:p>
        </p:txBody>
      </p:sp>
    </p:spTree>
    <p:extLst>
      <p:ext uri="{BB962C8B-B14F-4D97-AF65-F5344CB8AC3E}">
        <p14:creationId xmlns:p14="http://schemas.microsoft.com/office/powerpoint/2010/main" val="27784602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CD84A2-7609-D74D-C746-5CCD9996C42A}"/>
              </a:ext>
            </a:extLst>
          </p:cNvPr>
          <p:cNvSpPr>
            <a:spLocks noGrp="1"/>
          </p:cNvSpPr>
          <p:nvPr>
            <p:ph idx="1"/>
          </p:nvPr>
        </p:nvSpPr>
        <p:spPr>
          <a:xfrm>
            <a:off x="609600" y="1600201"/>
            <a:ext cx="7543800" cy="4525963"/>
          </a:xfrm>
        </p:spPr>
        <p:txBody>
          <a:bodyPr/>
          <a:lstStyle/>
          <a:p>
            <a:r>
              <a:rPr lang="en-US" dirty="0"/>
              <a:t>How you Generate Q, K and V?</a:t>
            </a:r>
          </a:p>
          <a:p>
            <a:r>
              <a:rPr lang="en-US" dirty="0"/>
              <a:t>Why we are doing Masking in Decoder?</a:t>
            </a:r>
          </a:p>
          <a:p>
            <a:r>
              <a:rPr lang="en-US" dirty="0"/>
              <a:t>Why input is Shifted to Right in Decoder?</a:t>
            </a:r>
          </a:p>
        </p:txBody>
      </p:sp>
      <p:sp>
        <p:nvSpPr>
          <p:cNvPr id="3" name="Date Placeholder 2">
            <a:extLst>
              <a:ext uri="{FF2B5EF4-FFF2-40B4-BE49-F238E27FC236}">
                <a16:creationId xmlns:a16="http://schemas.microsoft.com/office/drawing/2014/main" id="{E8A8CD7F-1261-C5BE-51A7-399F4100D2F6}"/>
              </a:ext>
            </a:extLst>
          </p:cNvPr>
          <p:cNvSpPr>
            <a:spLocks noGrp="1"/>
          </p:cNvSpPr>
          <p:nvPr>
            <p:ph type="dt" sz="half" idx="10"/>
          </p:nvPr>
        </p:nvSpPr>
        <p:spPr/>
        <p:txBody>
          <a:bodyPr/>
          <a:lstStyle/>
          <a:p>
            <a:fld id="{582F5287-6C05-44C0-9FC8-FCB4740A5347}" type="datetime1">
              <a:rPr lang="en-US" smtClean="0"/>
              <a:t>11/28/2025</a:t>
            </a:fld>
            <a:endParaRPr lang="en-US"/>
          </a:p>
        </p:txBody>
      </p:sp>
      <p:sp>
        <p:nvSpPr>
          <p:cNvPr id="4" name="Footer Placeholder 3">
            <a:extLst>
              <a:ext uri="{FF2B5EF4-FFF2-40B4-BE49-F238E27FC236}">
                <a16:creationId xmlns:a16="http://schemas.microsoft.com/office/drawing/2014/main" id="{423A4102-647A-99DE-ACB0-498FD656C203}"/>
              </a:ext>
            </a:extLst>
          </p:cNvPr>
          <p:cNvSpPr>
            <a:spLocks noGrp="1"/>
          </p:cNvSpPr>
          <p:nvPr>
            <p:ph type="ftr" sz="quarter" idx="11"/>
          </p:nvPr>
        </p:nvSpPr>
        <p:spPr/>
        <p:txBody>
          <a:bodyPr/>
          <a:lstStyle/>
          <a:p>
            <a:r>
              <a:rPr lang="en-GB"/>
              <a:t>Presented by    Dr. Noshina Tariq</a:t>
            </a:r>
            <a:endParaRPr lang="en-US" dirty="0"/>
          </a:p>
        </p:txBody>
      </p:sp>
      <p:sp>
        <p:nvSpPr>
          <p:cNvPr id="5" name="Slide Number Placeholder 4">
            <a:extLst>
              <a:ext uri="{FF2B5EF4-FFF2-40B4-BE49-F238E27FC236}">
                <a16:creationId xmlns:a16="http://schemas.microsoft.com/office/drawing/2014/main" id="{F0E9D2B6-0CBD-FC62-9CA9-71227385CC70}"/>
              </a:ext>
            </a:extLst>
          </p:cNvPr>
          <p:cNvSpPr>
            <a:spLocks noGrp="1"/>
          </p:cNvSpPr>
          <p:nvPr>
            <p:ph type="sldNum" sz="quarter" idx="12"/>
          </p:nvPr>
        </p:nvSpPr>
        <p:spPr/>
        <p:txBody>
          <a:bodyPr/>
          <a:lstStyle/>
          <a:p>
            <a:fld id="{B6F15528-21DE-4FAA-801E-634DDDAF4B2B}" type="slidenum">
              <a:rPr lang="en-US" smtClean="0"/>
              <a:pPr/>
              <a:t>47</a:t>
            </a:fld>
            <a:endParaRPr lang="en-US"/>
          </a:p>
        </p:txBody>
      </p:sp>
      <p:sp>
        <p:nvSpPr>
          <p:cNvPr id="6" name="Title 5">
            <a:extLst>
              <a:ext uri="{FF2B5EF4-FFF2-40B4-BE49-F238E27FC236}">
                <a16:creationId xmlns:a16="http://schemas.microsoft.com/office/drawing/2014/main" id="{A372D112-94C7-97A1-C947-6A77017EC710}"/>
              </a:ext>
            </a:extLst>
          </p:cNvPr>
          <p:cNvSpPr>
            <a:spLocks noGrp="1"/>
          </p:cNvSpPr>
          <p:nvPr>
            <p:ph type="title"/>
          </p:nvPr>
        </p:nvSpPr>
        <p:spPr/>
        <p:txBody>
          <a:bodyPr/>
          <a:lstStyle/>
          <a:p>
            <a:r>
              <a:rPr lang="en-US" dirty="0"/>
              <a:t>FAQ</a:t>
            </a:r>
          </a:p>
        </p:txBody>
      </p:sp>
      <p:pic>
        <p:nvPicPr>
          <p:cNvPr id="8" name="Picture 7">
            <a:extLst>
              <a:ext uri="{FF2B5EF4-FFF2-40B4-BE49-F238E27FC236}">
                <a16:creationId xmlns:a16="http://schemas.microsoft.com/office/drawing/2014/main" id="{F1D09A81-E19F-CEDA-14E2-BFC30096ADC6}"/>
              </a:ext>
            </a:extLst>
          </p:cNvPr>
          <p:cNvPicPr>
            <a:picLocks noChangeAspect="1"/>
          </p:cNvPicPr>
          <p:nvPr/>
        </p:nvPicPr>
        <p:blipFill>
          <a:blip r:embed="rId2"/>
          <a:stretch>
            <a:fillRect/>
          </a:stretch>
        </p:blipFill>
        <p:spPr>
          <a:xfrm>
            <a:off x="8229600" y="1600201"/>
            <a:ext cx="3208298" cy="3657917"/>
          </a:xfrm>
          <a:prstGeom prst="rect">
            <a:avLst/>
          </a:prstGeom>
        </p:spPr>
      </p:pic>
    </p:spTree>
    <p:extLst>
      <p:ext uri="{BB962C8B-B14F-4D97-AF65-F5344CB8AC3E}">
        <p14:creationId xmlns:p14="http://schemas.microsoft.com/office/powerpoint/2010/main" val="2717488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00"/>
                                        <p:tgtEl>
                                          <p:spTgt spid="2">
                                            <p:txEl>
                                              <p:pRg st="1" end="1"/>
                                            </p:txEl>
                                          </p:spTgt>
                                        </p:tgtEl>
                                      </p:cBhvr>
                                    </p:animEffect>
                                    <p:anim calcmode="lin" valueType="num">
                                      <p:cBhvr>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Effect transition="in" filter="barn(inVertical)">
                                      <p:cBhvr>
                                        <p:cTn id="19"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5EE0BE-B13E-FF16-EADA-541D840DC837}"/>
              </a:ext>
            </a:extLst>
          </p:cNvPr>
          <p:cNvSpPr>
            <a:spLocks noGrp="1"/>
          </p:cNvSpPr>
          <p:nvPr>
            <p:ph idx="1"/>
          </p:nvPr>
        </p:nvSpPr>
        <p:spPr/>
        <p:txBody>
          <a:bodyPr>
            <a:normAutofit lnSpcReduction="10000"/>
          </a:bodyPr>
          <a:lstStyle/>
          <a:p>
            <a:pPr fontAlgn="base"/>
            <a:r>
              <a:rPr lang="en-US" b="1" i="0" dirty="0">
                <a:solidFill>
                  <a:srgbClr val="161616"/>
                </a:solidFill>
                <a:effectLst/>
                <a:highlight>
                  <a:srgbClr val="FFFFFF"/>
                </a:highlight>
                <a:latin typeface="inherit"/>
              </a:rPr>
              <a:t>Positional encoding</a:t>
            </a:r>
            <a:r>
              <a:rPr lang="en-US" b="0" i="0" dirty="0">
                <a:solidFill>
                  <a:srgbClr val="161616"/>
                </a:solidFill>
                <a:effectLst/>
                <a:highlight>
                  <a:srgbClr val="FFFFFF"/>
                </a:highlight>
                <a:latin typeface="inherit"/>
              </a:rPr>
              <a:t>: Positional encoding is typically introduced as a set of additional values or vectors that are added to the token embeddings before feeding them into the transformer model. These positional encodings have specific patterns that encode the position information.</a:t>
            </a:r>
          </a:p>
          <a:p>
            <a:pPr fontAlgn="base"/>
            <a:r>
              <a:rPr lang="en-US" b="1" i="0" dirty="0">
                <a:solidFill>
                  <a:srgbClr val="161616"/>
                </a:solidFill>
                <a:effectLst/>
                <a:highlight>
                  <a:srgbClr val="FFFFFF"/>
                </a:highlight>
                <a:latin typeface="inherit"/>
              </a:rPr>
              <a:t>Multi-head attention</a:t>
            </a:r>
            <a:r>
              <a:rPr lang="en-US" b="0" i="0" dirty="0">
                <a:solidFill>
                  <a:srgbClr val="161616"/>
                </a:solidFill>
                <a:effectLst/>
                <a:highlight>
                  <a:srgbClr val="FFFFFF"/>
                </a:highlight>
                <a:latin typeface="inherit"/>
              </a:rPr>
              <a:t>: Self-attention operates in multiple "attention heads" to capture different types of relationships between tokens. </a:t>
            </a:r>
            <a:r>
              <a:rPr lang="en-US" b="0" i="0" dirty="0" err="1">
                <a:solidFill>
                  <a:srgbClr val="161616"/>
                </a:solidFill>
                <a:effectLst/>
                <a:highlight>
                  <a:srgbClr val="FFFFFF"/>
                </a:highlight>
                <a:latin typeface="inherit"/>
              </a:rPr>
              <a:t>Softmax</a:t>
            </a:r>
            <a:r>
              <a:rPr lang="en-US" b="0" i="0" dirty="0">
                <a:solidFill>
                  <a:srgbClr val="161616"/>
                </a:solidFill>
                <a:effectLst/>
                <a:highlight>
                  <a:srgbClr val="FFFFFF"/>
                </a:highlight>
                <a:latin typeface="inherit"/>
              </a:rPr>
              <a:t> functions, a type of activation function, are used to calculate attention weights in the self-attention mechanism.</a:t>
            </a:r>
          </a:p>
          <a:p>
            <a:pPr fontAlgn="base"/>
            <a:r>
              <a:rPr lang="en-US" b="1" i="0" dirty="0">
                <a:solidFill>
                  <a:srgbClr val="161616"/>
                </a:solidFill>
                <a:effectLst/>
                <a:highlight>
                  <a:srgbClr val="FFFFFF"/>
                </a:highlight>
                <a:latin typeface="inherit"/>
              </a:rPr>
              <a:t>Layer normalization and residual connections</a:t>
            </a:r>
            <a:r>
              <a:rPr lang="en-US" b="0" i="0" dirty="0">
                <a:solidFill>
                  <a:srgbClr val="161616"/>
                </a:solidFill>
                <a:effectLst/>
                <a:highlight>
                  <a:srgbClr val="FFFFFF"/>
                </a:highlight>
                <a:latin typeface="inherit"/>
              </a:rPr>
              <a:t>: The model uses layer normalization and residual connections to stabilize and speed up training.</a:t>
            </a:r>
          </a:p>
          <a:p>
            <a:endParaRPr lang="en-US" dirty="0"/>
          </a:p>
        </p:txBody>
      </p:sp>
      <p:sp>
        <p:nvSpPr>
          <p:cNvPr id="3" name="Date Placeholder 2">
            <a:extLst>
              <a:ext uri="{FF2B5EF4-FFF2-40B4-BE49-F238E27FC236}">
                <a16:creationId xmlns:a16="http://schemas.microsoft.com/office/drawing/2014/main" id="{0D2C3428-5964-8694-EF74-A4C330B1CE40}"/>
              </a:ext>
            </a:extLst>
          </p:cNvPr>
          <p:cNvSpPr>
            <a:spLocks noGrp="1"/>
          </p:cNvSpPr>
          <p:nvPr>
            <p:ph type="dt" sz="half" idx="10"/>
          </p:nvPr>
        </p:nvSpPr>
        <p:spPr/>
        <p:txBody>
          <a:bodyPr/>
          <a:lstStyle/>
          <a:p>
            <a:fld id="{14F1AE70-0D20-4E09-B18D-AA7F10FEAD31}" type="datetime1">
              <a:rPr lang="en-US" smtClean="0"/>
              <a:t>11/28/2025</a:t>
            </a:fld>
            <a:endParaRPr lang="en-US"/>
          </a:p>
        </p:txBody>
      </p:sp>
      <p:sp>
        <p:nvSpPr>
          <p:cNvPr id="4" name="Footer Placeholder 3">
            <a:extLst>
              <a:ext uri="{FF2B5EF4-FFF2-40B4-BE49-F238E27FC236}">
                <a16:creationId xmlns:a16="http://schemas.microsoft.com/office/drawing/2014/main" id="{EACA2A1E-9838-401E-CB32-DEF042EF6538}"/>
              </a:ext>
            </a:extLst>
          </p:cNvPr>
          <p:cNvSpPr>
            <a:spLocks noGrp="1"/>
          </p:cNvSpPr>
          <p:nvPr>
            <p:ph type="ftr" sz="quarter" idx="11"/>
          </p:nvPr>
        </p:nvSpPr>
        <p:spPr/>
        <p:txBody>
          <a:bodyPr/>
          <a:lstStyle/>
          <a:p>
            <a:r>
              <a:rPr lang="en-GB"/>
              <a:t>Presented by    Dr. Noshina Tariq</a:t>
            </a:r>
            <a:endParaRPr lang="en-US" dirty="0"/>
          </a:p>
        </p:txBody>
      </p:sp>
      <p:sp>
        <p:nvSpPr>
          <p:cNvPr id="5" name="Slide Number Placeholder 4">
            <a:extLst>
              <a:ext uri="{FF2B5EF4-FFF2-40B4-BE49-F238E27FC236}">
                <a16:creationId xmlns:a16="http://schemas.microsoft.com/office/drawing/2014/main" id="{27476AE4-049F-2503-2AEF-BAD9E1CE7C43}"/>
              </a:ext>
            </a:extLst>
          </p:cNvPr>
          <p:cNvSpPr>
            <a:spLocks noGrp="1"/>
          </p:cNvSpPr>
          <p:nvPr>
            <p:ph type="sldNum" sz="quarter" idx="12"/>
          </p:nvPr>
        </p:nvSpPr>
        <p:spPr/>
        <p:txBody>
          <a:bodyPr/>
          <a:lstStyle/>
          <a:p>
            <a:fld id="{B6F15528-21DE-4FAA-801E-634DDDAF4B2B}" type="slidenum">
              <a:rPr lang="en-US" smtClean="0"/>
              <a:pPr/>
              <a:t>48</a:t>
            </a:fld>
            <a:endParaRPr lang="en-US"/>
          </a:p>
        </p:txBody>
      </p:sp>
      <p:sp>
        <p:nvSpPr>
          <p:cNvPr id="6" name="Title 5">
            <a:extLst>
              <a:ext uri="{FF2B5EF4-FFF2-40B4-BE49-F238E27FC236}">
                <a16:creationId xmlns:a16="http://schemas.microsoft.com/office/drawing/2014/main" id="{67B9DB96-C29A-60C2-3650-96498CC78EC4}"/>
              </a:ext>
            </a:extLst>
          </p:cNvPr>
          <p:cNvSpPr>
            <a:spLocks noGrp="1"/>
          </p:cNvSpPr>
          <p:nvPr>
            <p:ph type="title"/>
          </p:nvPr>
        </p:nvSpPr>
        <p:spPr/>
        <p:txBody>
          <a:bodyPr/>
          <a:lstStyle/>
          <a:p>
            <a:r>
              <a:rPr lang="en-US" dirty="0"/>
              <a:t>Overview: Transformer Model Architecture</a:t>
            </a:r>
          </a:p>
        </p:txBody>
      </p:sp>
    </p:spTree>
    <p:extLst>
      <p:ext uri="{BB962C8B-B14F-4D97-AF65-F5344CB8AC3E}">
        <p14:creationId xmlns:p14="http://schemas.microsoft.com/office/powerpoint/2010/main" val="27341636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60A346-C4D2-3891-861B-D28382DAE4A0}"/>
              </a:ext>
            </a:extLst>
          </p:cNvPr>
          <p:cNvSpPr>
            <a:spLocks noGrp="1"/>
          </p:cNvSpPr>
          <p:nvPr>
            <p:ph idx="1"/>
          </p:nvPr>
        </p:nvSpPr>
        <p:spPr/>
        <p:txBody>
          <a:bodyPr/>
          <a:lstStyle/>
          <a:p>
            <a:pPr fontAlgn="base"/>
            <a:r>
              <a:rPr lang="en-US" b="1" i="0" dirty="0">
                <a:solidFill>
                  <a:srgbClr val="161616"/>
                </a:solidFill>
                <a:effectLst/>
                <a:highlight>
                  <a:srgbClr val="FFFFFF"/>
                </a:highlight>
                <a:latin typeface="inherit"/>
              </a:rPr>
              <a:t>Feedforward neural networks</a:t>
            </a:r>
            <a:r>
              <a:rPr lang="en-US" b="0" i="0" dirty="0">
                <a:solidFill>
                  <a:srgbClr val="161616"/>
                </a:solidFill>
                <a:effectLst/>
                <a:highlight>
                  <a:srgbClr val="FFFFFF"/>
                </a:highlight>
                <a:latin typeface="inherit"/>
              </a:rPr>
              <a:t>: The output of the self-attention layer is passed through feedforward layers. These networks apply non-linear transformations to the token representations, allowing the model to capture complex patterns and relationships in the data.</a:t>
            </a:r>
          </a:p>
          <a:p>
            <a:pPr fontAlgn="base"/>
            <a:r>
              <a:rPr lang="en-US" b="1" i="0" dirty="0">
                <a:solidFill>
                  <a:srgbClr val="161616"/>
                </a:solidFill>
                <a:effectLst/>
                <a:highlight>
                  <a:srgbClr val="FFFFFF"/>
                </a:highlight>
                <a:latin typeface="inherit"/>
              </a:rPr>
              <a:t>Stacked layers</a:t>
            </a:r>
            <a:r>
              <a:rPr lang="en-US" b="0" i="0" dirty="0">
                <a:solidFill>
                  <a:srgbClr val="161616"/>
                </a:solidFill>
                <a:effectLst/>
                <a:highlight>
                  <a:srgbClr val="FFFFFF"/>
                </a:highlight>
                <a:latin typeface="inherit"/>
              </a:rPr>
              <a:t>: Transformers typically consist of multiple layers stacked on top of each other. Each layer processes the output of the previous layer, gradually refining the representations. Stacking multiple layers enables the model to capture hierarchical and abstract features in the data.</a:t>
            </a:r>
          </a:p>
          <a:p>
            <a:endParaRPr lang="en-US" dirty="0"/>
          </a:p>
        </p:txBody>
      </p:sp>
      <p:sp>
        <p:nvSpPr>
          <p:cNvPr id="3" name="Date Placeholder 2">
            <a:extLst>
              <a:ext uri="{FF2B5EF4-FFF2-40B4-BE49-F238E27FC236}">
                <a16:creationId xmlns:a16="http://schemas.microsoft.com/office/drawing/2014/main" id="{7CB3FDB9-B300-F918-0CAB-5FC090EF2732}"/>
              </a:ext>
            </a:extLst>
          </p:cNvPr>
          <p:cNvSpPr>
            <a:spLocks noGrp="1"/>
          </p:cNvSpPr>
          <p:nvPr>
            <p:ph type="dt" sz="half" idx="10"/>
          </p:nvPr>
        </p:nvSpPr>
        <p:spPr/>
        <p:txBody>
          <a:bodyPr/>
          <a:lstStyle/>
          <a:p>
            <a:fld id="{AB83BEA4-07C1-4582-AD2A-DAB01F1FF208}" type="datetime1">
              <a:rPr lang="en-US" smtClean="0"/>
              <a:t>11/28/2025</a:t>
            </a:fld>
            <a:endParaRPr lang="en-US"/>
          </a:p>
        </p:txBody>
      </p:sp>
      <p:sp>
        <p:nvSpPr>
          <p:cNvPr id="4" name="Footer Placeholder 3">
            <a:extLst>
              <a:ext uri="{FF2B5EF4-FFF2-40B4-BE49-F238E27FC236}">
                <a16:creationId xmlns:a16="http://schemas.microsoft.com/office/drawing/2014/main" id="{FD9014F5-5454-9A7E-BC50-C4130CF6D2B9}"/>
              </a:ext>
            </a:extLst>
          </p:cNvPr>
          <p:cNvSpPr>
            <a:spLocks noGrp="1"/>
          </p:cNvSpPr>
          <p:nvPr>
            <p:ph type="ftr" sz="quarter" idx="11"/>
          </p:nvPr>
        </p:nvSpPr>
        <p:spPr/>
        <p:txBody>
          <a:bodyPr/>
          <a:lstStyle/>
          <a:p>
            <a:r>
              <a:rPr lang="en-GB"/>
              <a:t>Presented by    Dr. Noshina Tariq</a:t>
            </a:r>
            <a:endParaRPr lang="en-US" dirty="0"/>
          </a:p>
        </p:txBody>
      </p:sp>
      <p:sp>
        <p:nvSpPr>
          <p:cNvPr id="5" name="Slide Number Placeholder 4">
            <a:extLst>
              <a:ext uri="{FF2B5EF4-FFF2-40B4-BE49-F238E27FC236}">
                <a16:creationId xmlns:a16="http://schemas.microsoft.com/office/drawing/2014/main" id="{7EF6F9E2-25FA-4CEE-96CC-10A2206D95B6}"/>
              </a:ext>
            </a:extLst>
          </p:cNvPr>
          <p:cNvSpPr>
            <a:spLocks noGrp="1"/>
          </p:cNvSpPr>
          <p:nvPr>
            <p:ph type="sldNum" sz="quarter" idx="12"/>
          </p:nvPr>
        </p:nvSpPr>
        <p:spPr/>
        <p:txBody>
          <a:bodyPr/>
          <a:lstStyle/>
          <a:p>
            <a:fld id="{B6F15528-21DE-4FAA-801E-634DDDAF4B2B}" type="slidenum">
              <a:rPr lang="en-US" smtClean="0"/>
              <a:pPr/>
              <a:t>49</a:t>
            </a:fld>
            <a:endParaRPr lang="en-US"/>
          </a:p>
        </p:txBody>
      </p:sp>
      <p:sp>
        <p:nvSpPr>
          <p:cNvPr id="6" name="Title 5">
            <a:extLst>
              <a:ext uri="{FF2B5EF4-FFF2-40B4-BE49-F238E27FC236}">
                <a16:creationId xmlns:a16="http://schemas.microsoft.com/office/drawing/2014/main" id="{CD9EE0A9-14AD-8011-68B5-D8363BBE2C3A}"/>
              </a:ext>
            </a:extLst>
          </p:cNvPr>
          <p:cNvSpPr>
            <a:spLocks noGrp="1"/>
          </p:cNvSpPr>
          <p:nvPr>
            <p:ph type="title"/>
          </p:nvPr>
        </p:nvSpPr>
        <p:spPr/>
        <p:txBody>
          <a:bodyPr/>
          <a:lstStyle/>
          <a:p>
            <a:r>
              <a:rPr lang="en-US" dirty="0"/>
              <a:t>Overview: Transformer Model Architecture</a:t>
            </a:r>
          </a:p>
        </p:txBody>
      </p:sp>
    </p:spTree>
    <p:extLst>
      <p:ext uri="{BB962C8B-B14F-4D97-AF65-F5344CB8AC3E}">
        <p14:creationId xmlns:p14="http://schemas.microsoft.com/office/powerpoint/2010/main" val="1708344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CD706E-98CB-9511-3DD6-2C80D4AD48E6}"/>
              </a:ext>
            </a:extLst>
          </p:cNvPr>
          <p:cNvSpPr>
            <a:spLocks noGrp="1"/>
          </p:cNvSpPr>
          <p:nvPr>
            <p:ph idx="1"/>
          </p:nvPr>
        </p:nvSpPr>
        <p:spPr/>
        <p:txBody>
          <a:bodyPr/>
          <a:lstStyle/>
          <a:p>
            <a:r>
              <a:rPr lang="en-US" dirty="0"/>
              <a:t>State of the art models for Sequence modeling and transduction problems :</a:t>
            </a:r>
          </a:p>
          <a:p>
            <a:pPr lvl="1"/>
            <a:r>
              <a:rPr lang="en-US" dirty="0">
                <a:solidFill>
                  <a:srgbClr val="FFC000"/>
                </a:solidFill>
              </a:rPr>
              <a:t>Recurrent neural networks, long short-term memory and gated recurrent neural networks </a:t>
            </a:r>
          </a:p>
          <a:p>
            <a:pPr lvl="1"/>
            <a:r>
              <a:rPr lang="en-US" dirty="0"/>
              <a:t>Example: Language modeling and machine translation</a:t>
            </a:r>
          </a:p>
          <a:p>
            <a:r>
              <a:rPr lang="en-US" dirty="0"/>
              <a:t>Can we expand boundaries of recurrent language models and encoder-decoder architectures?</a:t>
            </a:r>
          </a:p>
        </p:txBody>
      </p:sp>
      <p:sp>
        <p:nvSpPr>
          <p:cNvPr id="3" name="Date Placeholder 2">
            <a:extLst>
              <a:ext uri="{FF2B5EF4-FFF2-40B4-BE49-F238E27FC236}">
                <a16:creationId xmlns:a16="http://schemas.microsoft.com/office/drawing/2014/main" id="{4BC98ED6-89A1-447F-D52B-77844B846C63}"/>
              </a:ext>
            </a:extLst>
          </p:cNvPr>
          <p:cNvSpPr>
            <a:spLocks noGrp="1"/>
          </p:cNvSpPr>
          <p:nvPr>
            <p:ph type="dt" sz="half" idx="10"/>
          </p:nvPr>
        </p:nvSpPr>
        <p:spPr/>
        <p:txBody>
          <a:bodyPr/>
          <a:lstStyle/>
          <a:p>
            <a:fld id="{FEE8094D-0E81-4B22-84B4-5FCA8828839D}" type="datetime1">
              <a:rPr lang="en-US" smtClean="0"/>
              <a:t>11/28/2025</a:t>
            </a:fld>
            <a:endParaRPr lang="en-US"/>
          </a:p>
        </p:txBody>
      </p:sp>
      <p:sp>
        <p:nvSpPr>
          <p:cNvPr id="4" name="Footer Placeholder 3">
            <a:extLst>
              <a:ext uri="{FF2B5EF4-FFF2-40B4-BE49-F238E27FC236}">
                <a16:creationId xmlns:a16="http://schemas.microsoft.com/office/drawing/2014/main" id="{D63D4E64-B589-0367-A180-2447211A8788}"/>
              </a:ext>
            </a:extLst>
          </p:cNvPr>
          <p:cNvSpPr>
            <a:spLocks noGrp="1"/>
          </p:cNvSpPr>
          <p:nvPr>
            <p:ph type="ftr" sz="quarter" idx="11"/>
          </p:nvPr>
        </p:nvSpPr>
        <p:spPr/>
        <p:txBody>
          <a:bodyPr/>
          <a:lstStyle/>
          <a:p>
            <a:r>
              <a:rPr lang="en-GB"/>
              <a:t>Presented by    Dr. Noshina Tariq</a:t>
            </a:r>
            <a:endParaRPr lang="en-US" dirty="0"/>
          </a:p>
        </p:txBody>
      </p:sp>
      <p:sp>
        <p:nvSpPr>
          <p:cNvPr id="5" name="Slide Number Placeholder 4">
            <a:extLst>
              <a:ext uri="{FF2B5EF4-FFF2-40B4-BE49-F238E27FC236}">
                <a16:creationId xmlns:a16="http://schemas.microsoft.com/office/drawing/2014/main" id="{C808B843-3893-14FE-B112-E1E7CDC95B15}"/>
              </a:ext>
            </a:extLst>
          </p:cNvPr>
          <p:cNvSpPr>
            <a:spLocks noGrp="1"/>
          </p:cNvSpPr>
          <p:nvPr>
            <p:ph type="sldNum" sz="quarter" idx="12"/>
          </p:nvPr>
        </p:nvSpPr>
        <p:spPr/>
        <p:txBody>
          <a:bodyPr/>
          <a:lstStyle/>
          <a:p>
            <a:fld id="{B6F15528-21DE-4FAA-801E-634DDDAF4B2B}" type="slidenum">
              <a:rPr lang="en-US" smtClean="0"/>
              <a:pPr/>
              <a:t>5</a:t>
            </a:fld>
            <a:endParaRPr lang="en-US"/>
          </a:p>
        </p:txBody>
      </p:sp>
      <p:sp>
        <p:nvSpPr>
          <p:cNvPr id="6" name="Title 5">
            <a:extLst>
              <a:ext uri="{FF2B5EF4-FFF2-40B4-BE49-F238E27FC236}">
                <a16:creationId xmlns:a16="http://schemas.microsoft.com/office/drawing/2014/main" id="{DE8AC510-2F36-48BD-8D6A-04124FB09505}"/>
              </a:ext>
            </a:extLst>
          </p:cNvPr>
          <p:cNvSpPr>
            <a:spLocks noGrp="1"/>
          </p:cNvSpPr>
          <p:nvPr>
            <p:ph type="title"/>
          </p:nvPr>
        </p:nvSpPr>
        <p:spPr/>
        <p:txBody>
          <a:bodyPr/>
          <a:lstStyle/>
          <a:p>
            <a:r>
              <a:rPr lang="en-US" dirty="0"/>
              <a:t>Introduction</a:t>
            </a:r>
          </a:p>
        </p:txBody>
      </p:sp>
      <p:pic>
        <p:nvPicPr>
          <p:cNvPr id="3074" name="Picture 2">
            <a:extLst>
              <a:ext uri="{FF2B5EF4-FFF2-40B4-BE49-F238E27FC236}">
                <a16:creationId xmlns:a16="http://schemas.microsoft.com/office/drawing/2014/main" id="{F1569C8F-2100-BF67-616E-C44C483483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4792047"/>
            <a:ext cx="5461000" cy="16383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554BBB2-D975-0373-AC83-3E3B7CF2CBF6}"/>
              </a:ext>
            </a:extLst>
          </p:cNvPr>
          <p:cNvSpPr txBox="1"/>
          <p:nvPr/>
        </p:nvSpPr>
        <p:spPr>
          <a:xfrm>
            <a:off x="9144000" y="6172817"/>
            <a:ext cx="3352800" cy="369332"/>
          </a:xfrm>
          <a:prstGeom prst="rect">
            <a:avLst/>
          </a:prstGeom>
          <a:noFill/>
        </p:spPr>
        <p:txBody>
          <a:bodyPr wrap="square" rtlCol="0">
            <a:spAutoFit/>
          </a:bodyPr>
          <a:lstStyle/>
          <a:p>
            <a:r>
              <a:rPr lang="en-US" b="1" dirty="0">
                <a:solidFill>
                  <a:srgbClr val="FF0000"/>
                </a:solidFill>
              </a:rPr>
              <a:t>towardsdatascience.com</a:t>
            </a:r>
          </a:p>
        </p:txBody>
      </p:sp>
    </p:spTree>
    <p:extLst>
      <p:ext uri="{BB962C8B-B14F-4D97-AF65-F5344CB8AC3E}">
        <p14:creationId xmlns:p14="http://schemas.microsoft.com/office/powerpoint/2010/main" val="42089523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CED99C-4A22-066B-D54C-48E4D600F751}"/>
              </a:ext>
            </a:extLst>
          </p:cNvPr>
          <p:cNvSpPr>
            <a:spLocks noGrp="1"/>
          </p:cNvSpPr>
          <p:nvPr>
            <p:ph idx="1"/>
          </p:nvPr>
        </p:nvSpPr>
        <p:spPr/>
        <p:txBody>
          <a:bodyPr>
            <a:normAutofit fontScale="92500" lnSpcReduction="20000"/>
          </a:bodyPr>
          <a:lstStyle/>
          <a:p>
            <a:pPr fontAlgn="base"/>
            <a:r>
              <a:rPr lang="en-US" b="1" i="0" dirty="0">
                <a:solidFill>
                  <a:srgbClr val="161616"/>
                </a:solidFill>
                <a:effectLst/>
                <a:highlight>
                  <a:srgbClr val="FFFFFF"/>
                </a:highlight>
                <a:latin typeface="inherit"/>
              </a:rPr>
              <a:t>Output layer</a:t>
            </a:r>
            <a:r>
              <a:rPr lang="en-US" b="0" i="0" dirty="0">
                <a:solidFill>
                  <a:srgbClr val="161616"/>
                </a:solidFill>
                <a:effectLst/>
                <a:highlight>
                  <a:srgbClr val="FFFFFF"/>
                </a:highlight>
                <a:latin typeface="inherit"/>
              </a:rPr>
              <a:t>: In sequence-to-sequence tasks like neural machine translation, a separate decoder module can be added on top of the encoder to generate the output sequence.</a:t>
            </a:r>
          </a:p>
          <a:p>
            <a:pPr fontAlgn="base"/>
            <a:r>
              <a:rPr lang="en-US" b="1" i="0" dirty="0">
                <a:solidFill>
                  <a:srgbClr val="161616"/>
                </a:solidFill>
                <a:effectLst/>
                <a:highlight>
                  <a:srgbClr val="FFFFFF"/>
                </a:highlight>
                <a:latin typeface="inherit"/>
              </a:rPr>
              <a:t>Training</a:t>
            </a:r>
            <a:r>
              <a:rPr lang="en-US" b="0" i="0" dirty="0">
                <a:solidFill>
                  <a:srgbClr val="161616"/>
                </a:solidFill>
                <a:effectLst/>
                <a:highlight>
                  <a:srgbClr val="FFFFFF"/>
                </a:highlight>
                <a:latin typeface="inherit"/>
              </a:rPr>
              <a:t>: Transformer models are trained using supervised learning, where they learn to minimize a loss function that quantifies the difference between the model's predictions and the ground truth for the given task. Training typically involves optimization techniques like Adam or stochastic gradient descent (SGD).</a:t>
            </a:r>
          </a:p>
          <a:p>
            <a:pPr fontAlgn="base"/>
            <a:r>
              <a:rPr lang="en-US" b="1" i="0" dirty="0">
                <a:solidFill>
                  <a:srgbClr val="161616"/>
                </a:solidFill>
                <a:effectLst/>
                <a:highlight>
                  <a:srgbClr val="FFFFFF"/>
                </a:highlight>
                <a:latin typeface="inherit"/>
              </a:rPr>
              <a:t>Inference</a:t>
            </a:r>
            <a:r>
              <a:rPr lang="en-US" b="0" i="0" dirty="0">
                <a:solidFill>
                  <a:srgbClr val="161616"/>
                </a:solidFill>
                <a:effectLst/>
                <a:highlight>
                  <a:srgbClr val="FFFFFF"/>
                </a:highlight>
                <a:latin typeface="inherit"/>
              </a:rPr>
              <a:t>: After training, the model can be used for inference on new data. During inference, the input sequence is passed through the pre-trained model, and the model generates predictions or representations for the given task.</a:t>
            </a:r>
          </a:p>
          <a:p>
            <a:endParaRPr lang="en-US" dirty="0"/>
          </a:p>
        </p:txBody>
      </p:sp>
      <p:sp>
        <p:nvSpPr>
          <p:cNvPr id="3" name="Date Placeholder 2">
            <a:extLst>
              <a:ext uri="{FF2B5EF4-FFF2-40B4-BE49-F238E27FC236}">
                <a16:creationId xmlns:a16="http://schemas.microsoft.com/office/drawing/2014/main" id="{739DB37D-BFDD-956D-3179-2760F04C2CDF}"/>
              </a:ext>
            </a:extLst>
          </p:cNvPr>
          <p:cNvSpPr>
            <a:spLocks noGrp="1"/>
          </p:cNvSpPr>
          <p:nvPr>
            <p:ph type="dt" sz="half" idx="10"/>
          </p:nvPr>
        </p:nvSpPr>
        <p:spPr/>
        <p:txBody>
          <a:bodyPr/>
          <a:lstStyle/>
          <a:p>
            <a:fld id="{8799F91B-DD82-4377-BB90-D41DB0F246D5}" type="datetime1">
              <a:rPr lang="en-US" smtClean="0"/>
              <a:t>11/28/2025</a:t>
            </a:fld>
            <a:endParaRPr lang="en-US"/>
          </a:p>
        </p:txBody>
      </p:sp>
      <p:sp>
        <p:nvSpPr>
          <p:cNvPr id="4" name="Footer Placeholder 3">
            <a:extLst>
              <a:ext uri="{FF2B5EF4-FFF2-40B4-BE49-F238E27FC236}">
                <a16:creationId xmlns:a16="http://schemas.microsoft.com/office/drawing/2014/main" id="{BA0AE64E-97D9-F6E7-8C21-3AC368226294}"/>
              </a:ext>
            </a:extLst>
          </p:cNvPr>
          <p:cNvSpPr>
            <a:spLocks noGrp="1"/>
          </p:cNvSpPr>
          <p:nvPr>
            <p:ph type="ftr" sz="quarter" idx="11"/>
          </p:nvPr>
        </p:nvSpPr>
        <p:spPr/>
        <p:txBody>
          <a:bodyPr/>
          <a:lstStyle/>
          <a:p>
            <a:r>
              <a:rPr lang="en-GB"/>
              <a:t>Presented by    Dr. Noshina Tariq</a:t>
            </a:r>
            <a:endParaRPr lang="en-US" dirty="0"/>
          </a:p>
        </p:txBody>
      </p:sp>
      <p:sp>
        <p:nvSpPr>
          <p:cNvPr id="5" name="Slide Number Placeholder 4">
            <a:extLst>
              <a:ext uri="{FF2B5EF4-FFF2-40B4-BE49-F238E27FC236}">
                <a16:creationId xmlns:a16="http://schemas.microsoft.com/office/drawing/2014/main" id="{8C6A4C73-0FE7-6BD8-494A-2A5B80169D10}"/>
              </a:ext>
            </a:extLst>
          </p:cNvPr>
          <p:cNvSpPr>
            <a:spLocks noGrp="1"/>
          </p:cNvSpPr>
          <p:nvPr>
            <p:ph type="sldNum" sz="quarter" idx="12"/>
          </p:nvPr>
        </p:nvSpPr>
        <p:spPr/>
        <p:txBody>
          <a:bodyPr/>
          <a:lstStyle/>
          <a:p>
            <a:fld id="{B6F15528-21DE-4FAA-801E-634DDDAF4B2B}" type="slidenum">
              <a:rPr lang="en-US" smtClean="0"/>
              <a:pPr/>
              <a:t>50</a:t>
            </a:fld>
            <a:endParaRPr lang="en-US"/>
          </a:p>
        </p:txBody>
      </p:sp>
      <p:sp>
        <p:nvSpPr>
          <p:cNvPr id="6" name="Title 5">
            <a:extLst>
              <a:ext uri="{FF2B5EF4-FFF2-40B4-BE49-F238E27FC236}">
                <a16:creationId xmlns:a16="http://schemas.microsoft.com/office/drawing/2014/main" id="{B984E783-5F56-CDDA-5091-7B3C32B8952E}"/>
              </a:ext>
            </a:extLst>
          </p:cNvPr>
          <p:cNvSpPr>
            <a:spLocks noGrp="1"/>
          </p:cNvSpPr>
          <p:nvPr>
            <p:ph type="title"/>
          </p:nvPr>
        </p:nvSpPr>
        <p:spPr/>
        <p:txBody>
          <a:bodyPr/>
          <a:lstStyle/>
          <a:p>
            <a:r>
              <a:rPr lang="en-US" dirty="0"/>
              <a:t>Overview: Transformer Model Architecture</a:t>
            </a:r>
          </a:p>
        </p:txBody>
      </p:sp>
    </p:spTree>
    <p:extLst>
      <p:ext uri="{BB962C8B-B14F-4D97-AF65-F5344CB8AC3E}">
        <p14:creationId xmlns:p14="http://schemas.microsoft.com/office/powerpoint/2010/main" val="4042342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3CB448-3E54-BBCF-B1B5-ABE9C0CEFE4F}"/>
              </a:ext>
            </a:extLst>
          </p:cNvPr>
          <p:cNvSpPr>
            <a:spLocks noGrp="1"/>
          </p:cNvSpPr>
          <p:nvPr>
            <p:ph idx="1"/>
          </p:nvPr>
        </p:nvSpPr>
        <p:spPr>
          <a:xfrm>
            <a:off x="609600" y="1600201"/>
            <a:ext cx="8763000" cy="4525963"/>
          </a:xfrm>
        </p:spPr>
        <p:txBody>
          <a:bodyPr>
            <a:normAutofit fontScale="92500" lnSpcReduction="20000"/>
          </a:bodyPr>
          <a:lstStyle/>
          <a:p>
            <a:r>
              <a:rPr lang="en-US" b="1" dirty="0"/>
              <a:t>Encoder</a:t>
            </a:r>
            <a:r>
              <a:rPr lang="en-US" dirty="0"/>
              <a:t>: The encoder is composed of a stack of N = 6 identical layers. </a:t>
            </a:r>
          </a:p>
          <a:p>
            <a:r>
              <a:rPr lang="en-US" dirty="0"/>
              <a:t>Each layer has two sub-layers. </a:t>
            </a:r>
          </a:p>
          <a:p>
            <a:pPr marL="0" indent="0">
              <a:buNone/>
            </a:pPr>
            <a:r>
              <a:rPr lang="en-US" dirty="0"/>
              <a:t>    1. </a:t>
            </a:r>
            <a:r>
              <a:rPr lang="en-US" dirty="0">
                <a:solidFill>
                  <a:srgbClr val="FF0000"/>
                </a:solidFill>
              </a:rPr>
              <a:t>Multi-head Attention </a:t>
            </a:r>
          </a:p>
          <a:p>
            <a:pPr marL="0" indent="0">
              <a:buNone/>
            </a:pPr>
            <a:r>
              <a:rPr lang="en-US" dirty="0"/>
              <a:t>    2. </a:t>
            </a:r>
            <a:r>
              <a:rPr lang="en-US" dirty="0">
                <a:solidFill>
                  <a:srgbClr val="FF0000"/>
                </a:solidFill>
              </a:rPr>
              <a:t>Position-wise fully connected feed-forward network</a:t>
            </a:r>
            <a:r>
              <a:rPr lang="en-US" dirty="0"/>
              <a:t>. </a:t>
            </a:r>
          </a:p>
          <a:p>
            <a:r>
              <a:rPr lang="en-US" dirty="0">
                <a:solidFill>
                  <a:srgbClr val="FFC000"/>
                </a:solidFill>
              </a:rPr>
              <a:t>Residual connections </a:t>
            </a:r>
            <a:r>
              <a:rPr lang="en-US" dirty="0"/>
              <a:t>around each of the two sub-layers, followed by layer normalization. </a:t>
            </a:r>
          </a:p>
          <a:p>
            <a:pPr marL="0" indent="0">
              <a:buNone/>
            </a:pPr>
            <a:r>
              <a:rPr lang="en-US" dirty="0"/>
              <a:t>    sub-layer Output = </a:t>
            </a:r>
            <a:r>
              <a:rPr lang="en-US" dirty="0" err="1"/>
              <a:t>LayerNorm</a:t>
            </a:r>
            <a:r>
              <a:rPr lang="en-US" dirty="0"/>
              <a:t>(x + Sublayer(x)),</a:t>
            </a:r>
          </a:p>
          <a:p>
            <a:r>
              <a:rPr lang="en-US" dirty="0"/>
              <a:t>Also has a </a:t>
            </a:r>
            <a:r>
              <a:rPr lang="en-US" b="1" dirty="0"/>
              <a:t>Add &amp; Norm layer</a:t>
            </a:r>
          </a:p>
          <a:p>
            <a:r>
              <a:rPr lang="en-US" dirty="0"/>
              <a:t>All sub-layers in the model and the embedding layers, produce </a:t>
            </a:r>
            <a:r>
              <a:rPr lang="en-US" dirty="0">
                <a:solidFill>
                  <a:srgbClr val="0099CC"/>
                </a:solidFill>
              </a:rPr>
              <a:t>outputs of dimension </a:t>
            </a:r>
            <a:r>
              <a:rPr lang="en-US" dirty="0" err="1">
                <a:solidFill>
                  <a:srgbClr val="0099CC"/>
                </a:solidFill>
              </a:rPr>
              <a:t>d</a:t>
            </a:r>
            <a:r>
              <a:rPr lang="en-US" baseline="-25000" dirty="0" err="1">
                <a:solidFill>
                  <a:srgbClr val="0099CC"/>
                </a:solidFill>
              </a:rPr>
              <a:t>model</a:t>
            </a:r>
            <a:r>
              <a:rPr lang="en-US" dirty="0">
                <a:solidFill>
                  <a:srgbClr val="0099CC"/>
                </a:solidFill>
              </a:rPr>
              <a:t> = 512</a:t>
            </a:r>
            <a:r>
              <a:rPr lang="en-US" dirty="0"/>
              <a:t>.</a:t>
            </a:r>
          </a:p>
          <a:p>
            <a:endParaRPr lang="en-US" dirty="0"/>
          </a:p>
        </p:txBody>
      </p:sp>
      <p:sp>
        <p:nvSpPr>
          <p:cNvPr id="3" name="Date Placeholder 2">
            <a:extLst>
              <a:ext uri="{FF2B5EF4-FFF2-40B4-BE49-F238E27FC236}">
                <a16:creationId xmlns:a16="http://schemas.microsoft.com/office/drawing/2014/main" id="{450043C9-3065-E666-0643-4688F632931A}"/>
              </a:ext>
            </a:extLst>
          </p:cNvPr>
          <p:cNvSpPr>
            <a:spLocks noGrp="1"/>
          </p:cNvSpPr>
          <p:nvPr>
            <p:ph type="dt" sz="half" idx="10"/>
          </p:nvPr>
        </p:nvSpPr>
        <p:spPr/>
        <p:txBody>
          <a:bodyPr/>
          <a:lstStyle/>
          <a:p>
            <a:fld id="{91041C46-CA93-43FF-8D13-5ED0CCD6E410}" type="datetime1">
              <a:rPr lang="en-US" smtClean="0"/>
              <a:t>11/28/2025</a:t>
            </a:fld>
            <a:endParaRPr lang="en-US"/>
          </a:p>
        </p:txBody>
      </p:sp>
      <p:sp>
        <p:nvSpPr>
          <p:cNvPr id="4" name="Footer Placeholder 3">
            <a:extLst>
              <a:ext uri="{FF2B5EF4-FFF2-40B4-BE49-F238E27FC236}">
                <a16:creationId xmlns:a16="http://schemas.microsoft.com/office/drawing/2014/main" id="{ED2BE658-8B79-2425-E567-1B679FAEC534}"/>
              </a:ext>
            </a:extLst>
          </p:cNvPr>
          <p:cNvSpPr>
            <a:spLocks noGrp="1"/>
          </p:cNvSpPr>
          <p:nvPr>
            <p:ph type="ftr" sz="quarter" idx="11"/>
          </p:nvPr>
        </p:nvSpPr>
        <p:spPr/>
        <p:txBody>
          <a:bodyPr/>
          <a:lstStyle/>
          <a:p>
            <a:r>
              <a:rPr lang="en-GB"/>
              <a:t>Presented by    Dr. Noshina Tariq</a:t>
            </a:r>
            <a:endParaRPr lang="en-US" dirty="0"/>
          </a:p>
        </p:txBody>
      </p:sp>
      <p:sp>
        <p:nvSpPr>
          <p:cNvPr id="5" name="Slide Number Placeholder 4">
            <a:extLst>
              <a:ext uri="{FF2B5EF4-FFF2-40B4-BE49-F238E27FC236}">
                <a16:creationId xmlns:a16="http://schemas.microsoft.com/office/drawing/2014/main" id="{6F8697FC-1D95-9B66-56A4-4C4951EB5621}"/>
              </a:ext>
            </a:extLst>
          </p:cNvPr>
          <p:cNvSpPr>
            <a:spLocks noGrp="1"/>
          </p:cNvSpPr>
          <p:nvPr>
            <p:ph type="sldNum" sz="quarter" idx="12"/>
          </p:nvPr>
        </p:nvSpPr>
        <p:spPr/>
        <p:txBody>
          <a:bodyPr/>
          <a:lstStyle/>
          <a:p>
            <a:fld id="{B6F15528-21DE-4FAA-801E-634DDDAF4B2B}" type="slidenum">
              <a:rPr lang="en-US" smtClean="0"/>
              <a:pPr/>
              <a:t>51</a:t>
            </a:fld>
            <a:endParaRPr lang="en-US"/>
          </a:p>
        </p:txBody>
      </p:sp>
      <p:sp>
        <p:nvSpPr>
          <p:cNvPr id="6" name="Title 5">
            <a:extLst>
              <a:ext uri="{FF2B5EF4-FFF2-40B4-BE49-F238E27FC236}">
                <a16:creationId xmlns:a16="http://schemas.microsoft.com/office/drawing/2014/main" id="{D31027AC-4887-1D98-C8C2-94343136683E}"/>
              </a:ext>
            </a:extLst>
          </p:cNvPr>
          <p:cNvSpPr>
            <a:spLocks noGrp="1"/>
          </p:cNvSpPr>
          <p:nvPr>
            <p:ph type="title"/>
          </p:nvPr>
        </p:nvSpPr>
        <p:spPr/>
        <p:txBody>
          <a:bodyPr/>
          <a:lstStyle/>
          <a:p>
            <a:r>
              <a:rPr lang="en-US" dirty="0"/>
              <a:t>Encoder and Decoder Stacks</a:t>
            </a:r>
          </a:p>
        </p:txBody>
      </p:sp>
      <p:pic>
        <p:nvPicPr>
          <p:cNvPr id="8" name="Picture 7">
            <a:extLst>
              <a:ext uri="{FF2B5EF4-FFF2-40B4-BE49-F238E27FC236}">
                <a16:creationId xmlns:a16="http://schemas.microsoft.com/office/drawing/2014/main" id="{D748CE83-8989-5A5D-8F6B-C453868489F1}"/>
              </a:ext>
            </a:extLst>
          </p:cNvPr>
          <p:cNvPicPr>
            <a:picLocks noChangeAspect="1"/>
          </p:cNvPicPr>
          <p:nvPr/>
        </p:nvPicPr>
        <p:blipFill>
          <a:blip r:embed="rId2"/>
          <a:stretch>
            <a:fillRect/>
          </a:stretch>
        </p:blipFill>
        <p:spPr>
          <a:xfrm>
            <a:off x="9185276" y="1447801"/>
            <a:ext cx="2844799" cy="4484742"/>
          </a:xfrm>
          <a:prstGeom prst="rect">
            <a:avLst/>
          </a:prstGeom>
        </p:spPr>
      </p:pic>
    </p:spTree>
    <p:extLst>
      <p:ext uri="{BB962C8B-B14F-4D97-AF65-F5344CB8AC3E}">
        <p14:creationId xmlns:p14="http://schemas.microsoft.com/office/powerpoint/2010/main" val="31900681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DE21C0-FB10-1B07-857E-0BDCA9EF8DE6}"/>
              </a:ext>
            </a:extLst>
          </p:cNvPr>
          <p:cNvSpPr>
            <a:spLocks noGrp="1"/>
          </p:cNvSpPr>
          <p:nvPr>
            <p:ph idx="1"/>
          </p:nvPr>
        </p:nvSpPr>
        <p:spPr>
          <a:xfrm>
            <a:off x="573833" y="1600200"/>
            <a:ext cx="10972800" cy="4800600"/>
          </a:xfrm>
        </p:spPr>
        <p:txBody>
          <a:bodyPr>
            <a:normAutofit lnSpcReduction="10000"/>
          </a:bodyPr>
          <a:lstStyle/>
          <a:p>
            <a:r>
              <a:rPr lang="en-US" b="1" dirty="0">
                <a:solidFill>
                  <a:srgbClr val="0D0D0D"/>
                </a:solidFill>
                <a:highlight>
                  <a:srgbClr val="FFFFFF"/>
                </a:highlight>
                <a:latin typeface="Söhne"/>
              </a:rPr>
              <a:t>Layer </a:t>
            </a:r>
            <a:r>
              <a:rPr lang="en-US" b="1" i="0" dirty="0">
                <a:solidFill>
                  <a:srgbClr val="0D0D0D"/>
                </a:solidFill>
                <a:effectLst/>
                <a:highlight>
                  <a:srgbClr val="FFFFFF"/>
                </a:highlight>
                <a:latin typeface="Söhne"/>
              </a:rPr>
              <a:t>Normalization</a:t>
            </a:r>
            <a:r>
              <a:rPr lang="en-US" b="0" i="0" dirty="0">
                <a:solidFill>
                  <a:srgbClr val="0D0D0D"/>
                </a:solidFill>
                <a:effectLst/>
                <a:highlight>
                  <a:srgbClr val="FFFFFF"/>
                </a:highlight>
                <a:latin typeface="Söhne"/>
              </a:rPr>
              <a:t>: </a:t>
            </a:r>
          </a:p>
          <a:p>
            <a:r>
              <a:rPr lang="en-US" b="0" i="0" dirty="0">
                <a:solidFill>
                  <a:srgbClr val="0D0D0D"/>
                </a:solidFill>
                <a:effectLst/>
                <a:highlight>
                  <a:srgbClr val="FFFFFF"/>
                </a:highlight>
                <a:latin typeface="Söhne"/>
              </a:rPr>
              <a:t>The layer normalization step normalizes the </a:t>
            </a:r>
            <a:r>
              <a:rPr lang="en-US" b="0" i="0" dirty="0">
                <a:solidFill>
                  <a:srgbClr val="00B050"/>
                </a:solidFill>
                <a:effectLst/>
                <a:highlight>
                  <a:srgbClr val="FFFFFF"/>
                </a:highlight>
                <a:latin typeface="Söhne"/>
              </a:rPr>
              <a:t>activations of each layer </a:t>
            </a:r>
            <a:r>
              <a:rPr lang="en-US" b="0" i="0" dirty="0">
                <a:solidFill>
                  <a:srgbClr val="0D0D0D"/>
                </a:solidFill>
                <a:effectLst/>
                <a:highlight>
                  <a:srgbClr val="FFFFFF"/>
                </a:highlight>
                <a:latin typeface="Söhne"/>
              </a:rPr>
              <a:t>across the </a:t>
            </a:r>
            <a:r>
              <a:rPr lang="en-US" b="0" i="0" dirty="0">
                <a:solidFill>
                  <a:srgbClr val="FF0000"/>
                </a:solidFill>
                <a:effectLst/>
                <a:highlight>
                  <a:srgbClr val="FFFFFF"/>
                </a:highlight>
                <a:latin typeface="Söhne"/>
              </a:rPr>
              <a:t>feature dimension</a:t>
            </a:r>
            <a:r>
              <a:rPr lang="en-US" b="0" i="0" dirty="0">
                <a:solidFill>
                  <a:srgbClr val="0D0D0D"/>
                </a:solidFill>
                <a:effectLst/>
                <a:highlight>
                  <a:srgbClr val="FFFFFF"/>
                </a:highlight>
                <a:latin typeface="Söhne"/>
              </a:rPr>
              <a:t>. </a:t>
            </a:r>
          </a:p>
          <a:p>
            <a:r>
              <a:rPr lang="en-US" b="0" i="0" dirty="0">
                <a:solidFill>
                  <a:srgbClr val="0D0D0D"/>
                </a:solidFill>
                <a:effectLst/>
                <a:highlight>
                  <a:srgbClr val="FFFFFF"/>
                </a:highlight>
                <a:latin typeface="Söhne"/>
              </a:rPr>
              <a:t>Each </a:t>
            </a:r>
            <a:r>
              <a:rPr lang="en-US" b="0" i="0" dirty="0">
                <a:solidFill>
                  <a:srgbClr val="0F22B1"/>
                </a:solidFill>
                <a:effectLst/>
                <a:highlight>
                  <a:srgbClr val="FFFFFF"/>
                </a:highlight>
                <a:latin typeface="Söhne"/>
              </a:rPr>
              <a:t>token’s activations are normalized independently</a:t>
            </a:r>
          </a:p>
          <a:p>
            <a:r>
              <a:rPr lang="en-US" b="0" i="0" dirty="0">
                <a:solidFill>
                  <a:srgbClr val="0D0D0D"/>
                </a:solidFill>
                <a:effectLst/>
                <a:highlight>
                  <a:srgbClr val="FFFFFF"/>
                </a:highlight>
                <a:latin typeface="Söhne"/>
              </a:rPr>
              <a:t>This helps stabilize the training process: Prevents the activations from becoming </a:t>
            </a:r>
            <a:r>
              <a:rPr lang="en-US" b="0" i="0" dirty="0">
                <a:solidFill>
                  <a:srgbClr val="0099CC"/>
                </a:solidFill>
                <a:effectLst/>
                <a:highlight>
                  <a:srgbClr val="FFFFFF"/>
                </a:highlight>
                <a:latin typeface="Söhne"/>
              </a:rPr>
              <a:t>too large or too small</a:t>
            </a:r>
          </a:p>
          <a:p>
            <a:endParaRPr lang="en-US" dirty="0">
              <a:solidFill>
                <a:srgbClr val="0099CC"/>
              </a:solidFill>
              <a:highlight>
                <a:srgbClr val="FFFFFF"/>
              </a:highlight>
              <a:latin typeface="Söhne"/>
            </a:endParaRPr>
          </a:p>
          <a:p>
            <a:endParaRPr lang="en-US" b="0" i="0" dirty="0">
              <a:solidFill>
                <a:srgbClr val="0099CC"/>
              </a:solidFill>
              <a:effectLst/>
              <a:highlight>
                <a:srgbClr val="FFFFFF"/>
              </a:highlight>
              <a:latin typeface="Söhne"/>
            </a:endParaRPr>
          </a:p>
          <a:p>
            <a:r>
              <a:rPr lang="en-US" dirty="0">
                <a:solidFill>
                  <a:srgbClr val="FF0000"/>
                </a:solidFill>
                <a:highlight>
                  <a:srgbClr val="FFFFFF"/>
                </a:highlight>
                <a:latin typeface="Söhne"/>
              </a:rPr>
              <a:t>What is the difference between Batch Normalization and Layer Normalization?</a:t>
            </a:r>
            <a:endParaRPr lang="en-US" b="0" i="0" dirty="0">
              <a:solidFill>
                <a:srgbClr val="FF0000"/>
              </a:solidFill>
              <a:effectLst/>
              <a:highlight>
                <a:srgbClr val="FFFFFF"/>
              </a:highlight>
              <a:latin typeface="Söhne"/>
            </a:endParaRPr>
          </a:p>
        </p:txBody>
      </p:sp>
      <p:sp>
        <p:nvSpPr>
          <p:cNvPr id="3" name="Date Placeholder 2">
            <a:extLst>
              <a:ext uri="{FF2B5EF4-FFF2-40B4-BE49-F238E27FC236}">
                <a16:creationId xmlns:a16="http://schemas.microsoft.com/office/drawing/2014/main" id="{DF2F5067-F22D-6F40-9D71-B033CB6C2972}"/>
              </a:ext>
            </a:extLst>
          </p:cNvPr>
          <p:cNvSpPr>
            <a:spLocks noGrp="1"/>
          </p:cNvSpPr>
          <p:nvPr>
            <p:ph type="dt" sz="half" idx="10"/>
          </p:nvPr>
        </p:nvSpPr>
        <p:spPr/>
        <p:txBody>
          <a:bodyPr/>
          <a:lstStyle/>
          <a:p>
            <a:fld id="{FB04C884-6350-463B-A163-60FC01AD037D}" type="datetime1">
              <a:rPr lang="en-US" smtClean="0"/>
              <a:t>11/28/2025</a:t>
            </a:fld>
            <a:endParaRPr lang="en-US"/>
          </a:p>
        </p:txBody>
      </p:sp>
      <p:sp>
        <p:nvSpPr>
          <p:cNvPr id="4" name="Footer Placeholder 3">
            <a:extLst>
              <a:ext uri="{FF2B5EF4-FFF2-40B4-BE49-F238E27FC236}">
                <a16:creationId xmlns:a16="http://schemas.microsoft.com/office/drawing/2014/main" id="{8DE2AB50-43D5-1BDB-7DDA-709EC8672F44}"/>
              </a:ext>
            </a:extLst>
          </p:cNvPr>
          <p:cNvSpPr>
            <a:spLocks noGrp="1"/>
          </p:cNvSpPr>
          <p:nvPr>
            <p:ph type="ftr" sz="quarter" idx="11"/>
          </p:nvPr>
        </p:nvSpPr>
        <p:spPr/>
        <p:txBody>
          <a:bodyPr/>
          <a:lstStyle/>
          <a:p>
            <a:r>
              <a:rPr lang="en-GB"/>
              <a:t>Presented by    Dr. Noshina Tariq</a:t>
            </a:r>
            <a:endParaRPr lang="en-US" dirty="0"/>
          </a:p>
        </p:txBody>
      </p:sp>
      <p:sp>
        <p:nvSpPr>
          <p:cNvPr id="5" name="Slide Number Placeholder 4">
            <a:extLst>
              <a:ext uri="{FF2B5EF4-FFF2-40B4-BE49-F238E27FC236}">
                <a16:creationId xmlns:a16="http://schemas.microsoft.com/office/drawing/2014/main" id="{19AE2655-C9A6-931D-0ECA-609391950F9F}"/>
              </a:ext>
            </a:extLst>
          </p:cNvPr>
          <p:cNvSpPr>
            <a:spLocks noGrp="1"/>
          </p:cNvSpPr>
          <p:nvPr>
            <p:ph type="sldNum" sz="quarter" idx="12"/>
          </p:nvPr>
        </p:nvSpPr>
        <p:spPr/>
        <p:txBody>
          <a:bodyPr/>
          <a:lstStyle/>
          <a:p>
            <a:fld id="{B6F15528-21DE-4FAA-801E-634DDDAF4B2B}" type="slidenum">
              <a:rPr lang="en-US" smtClean="0"/>
              <a:pPr/>
              <a:t>52</a:t>
            </a:fld>
            <a:endParaRPr lang="en-US"/>
          </a:p>
        </p:txBody>
      </p:sp>
      <p:sp>
        <p:nvSpPr>
          <p:cNvPr id="6" name="Title 5">
            <a:extLst>
              <a:ext uri="{FF2B5EF4-FFF2-40B4-BE49-F238E27FC236}">
                <a16:creationId xmlns:a16="http://schemas.microsoft.com/office/drawing/2014/main" id="{9863D4D1-D708-BFE6-2249-DD5CA34A270B}"/>
              </a:ext>
            </a:extLst>
          </p:cNvPr>
          <p:cNvSpPr>
            <a:spLocks noGrp="1"/>
          </p:cNvSpPr>
          <p:nvPr>
            <p:ph type="title"/>
          </p:nvPr>
        </p:nvSpPr>
        <p:spPr/>
        <p:txBody>
          <a:bodyPr/>
          <a:lstStyle/>
          <a:p>
            <a:r>
              <a:rPr lang="en-US" dirty="0"/>
              <a:t>Encoder and Decoder Stacks</a:t>
            </a:r>
          </a:p>
        </p:txBody>
      </p:sp>
      <p:pic>
        <p:nvPicPr>
          <p:cNvPr id="8" name="Picture 7">
            <a:extLst>
              <a:ext uri="{FF2B5EF4-FFF2-40B4-BE49-F238E27FC236}">
                <a16:creationId xmlns:a16="http://schemas.microsoft.com/office/drawing/2014/main" id="{56DD4B12-B9C5-C2B5-7162-C553E80F936F}"/>
              </a:ext>
            </a:extLst>
          </p:cNvPr>
          <p:cNvPicPr>
            <a:picLocks noChangeAspect="1"/>
          </p:cNvPicPr>
          <p:nvPr/>
        </p:nvPicPr>
        <p:blipFill>
          <a:blip r:embed="rId2"/>
          <a:stretch>
            <a:fillRect/>
          </a:stretch>
        </p:blipFill>
        <p:spPr>
          <a:xfrm>
            <a:off x="1900269" y="4216670"/>
            <a:ext cx="2873774" cy="953796"/>
          </a:xfrm>
          <a:prstGeom prst="rect">
            <a:avLst/>
          </a:prstGeom>
        </p:spPr>
      </p:pic>
      <p:pic>
        <p:nvPicPr>
          <p:cNvPr id="10" name="Picture 9">
            <a:extLst>
              <a:ext uri="{FF2B5EF4-FFF2-40B4-BE49-F238E27FC236}">
                <a16:creationId xmlns:a16="http://schemas.microsoft.com/office/drawing/2014/main" id="{1ACFFF9E-919D-3757-BFA0-0E559F4E475F}"/>
              </a:ext>
            </a:extLst>
          </p:cNvPr>
          <p:cNvPicPr>
            <a:picLocks noChangeAspect="1"/>
          </p:cNvPicPr>
          <p:nvPr/>
        </p:nvPicPr>
        <p:blipFill>
          <a:blip r:embed="rId3"/>
          <a:stretch>
            <a:fillRect/>
          </a:stretch>
        </p:blipFill>
        <p:spPr>
          <a:xfrm>
            <a:off x="5029200" y="4216670"/>
            <a:ext cx="3630990" cy="833783"/>
          </a:xfrm>
          <a:prstGeom prst="rect">
            <a:avLst/>
          </a:prstGeom>
        </p:spPr>
      </p:pic>
    </p:spTree>
    <p:extLst>
      <p:ext uri="{BB962C8B-B14F-4D97-AF65-F5344CB8AC3E}">
        <p14:creationId xmlns:p14="http://schemas.microsoft.com/office/powerpoint/2010/main" val="14643180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09D2C5-A512-712F-C466-F860569D0EA3}"/>
              </a:ext>
            </a:extLst>
          </p:cNvPr>
          <p:cNvSpPr>
            <a:spLocks noGrp="1"/>
          </p:cNvSpPr>
          <p:nvPr>
            <p:ph idx="1"/>
          </p:nvPr>
        </p:nvSpPr>
        <p:spPr/>
        <p:txBody>
          <a:bodyPr>
            <a:normAutofit/>
          </a:bodyPr>
          <a:lstStyle/>
          <a:p>
            <a:r>
              <a:rPr lang="en-US" dirty="0">
                <a:solidFill>
                  <a:srgbClr val="00B0F0"/>
                </a:solidFill>
              </a:rPr>
              <a:t>Residual connections </a:t>
            </a:r>
            <a:r>
              <a:rPr lang="en-US" dirty="0"/>
              <a:t>(</a:t>
            </a:r>
            <a:r>
              <a:rPr lang="en-US" b="1" dirty="0"/>
              <a:t>skip connections</a:t>
            </a:r>
            <a:r>
              <a:rPr lang="en-US" dirty="0"/>
              <a:t>), have several advantages:</a:t>
            </a:r>
          </a:p>
          <a:p>
            <a:r>
              <a:rPr lang="en-US" dirty="0"/>
              <a:t>Mitigate the </a:t>
            </a:r>
            <a:r>
              <a:rPr lang="en-US" dirty="0">
                <a:solidFill>
                  <a:srgbClr val="FFC000"/>
                </a:solidFill>
              </a:rPr>
              <a:t>vanishing gradient problem </a:t>
            </a:r>
            <a:r>
              <a:rPr lang="en-US" dirty="0"/>
              <a:t>by providing an alternate path for gradient flow during backpropagation.</a:t>
            </a:r>
          </a:p>
          <a:p>
            <a:r>
              <a:rPr lang="en-US" dirty="0"/>
              <a:t>Residual connections simplify the </a:t>
            </a:r>
            <a:r>
              <a:rPr lang="en-US" dirty="0">
                <a:solidFill>
                  <a:srgbClr val="FF0000"/>
                </a:solidFill>
              </a:rPr>
              <a:t>optimization process</a:t>
            </a:r>
          </a:p>
          <a:p>
            <a:r>
              <a:rPr lang="en-US" dirty="0"/>
              <a:t>Residual connections allow the </a:t>
            </a:r>
            <a:r>
              <a:rPr lang="en-US" dirty="0">
                <a:solidFill>
                  <a:srgbClr val="00B050"/>
                </a:solidFill>
              </a:rPr>
              <a:t>construction of very deep architectures and helps model capture increasingly abstract </a:t>
            </a:r>
            <a:r>
              <a:rPr lang="en-US" dirty="0"/>
              <a:t>and complex patterns in the data.</a:t>
            </a:r>
          </a:p>
          <a:p>
            <a:endParaRPr lang="en-US" dirty="0"/>
          </a:p>
        </p:txBody>
      </p:sp>
      <p:sp>
        <p:nvSpPr>
          <p:cNvPr id="3" name="Date Placeholder 2">
            <a:extLst>
              <a:ext uri="{FF2B5EF4-FFF2-40B4-BE49-F238E27FC236}">
                <a16:creationId xmlns:a16="http://schemas.microsoft.com/office/drawing/2014/main" id="{B2140FA1-17B4-4D64-0FB2-1C03F218F363}"/>
              </a:ext>
            </a:extLst>
          </p:cNvPr>
          <p:cNvSpPr>
            <a:spLocks noGrp="1"/>
          </p:cNvSpPr>
          <p:nvPr>
            <p:ph type="dt" sz="half" idx="10"/>
          </p:nvPr>
        </p:nvSpPr>
        <p:spPr/>
        <p:txBody>
          <a:bodyPr/>
          <a:lstStyle/>
          <a:p>
            <a:fld id="{A512EE75-B41D-4F69-8054-5A4A246FECEB}" type="datetime1">
              <a:rPr lang="en-US" smtClean="0"/>
              <a:t>11/28/2025</a:t>
            </a:fld>
            <a:endParaRPr lang="en-US"/>
          </a:p>
        </p:txBody>
      </p:sp>
      <p:sp>
        <p:nvSpPr>
          <p:cNvPr id="4" name="Footer Placeholder 3">
            <a:extLst>
              <a:ext uri="{FF2B5EF4-FFF2-40B4-BE49-F238E27FC236}">
                <a16:creationId xmlns:a16="http://schemas.microsoft.com/office/drawing/2014/main" id="{6D649126-F704-FA12-95D0-1F1DFF748636}"/>
              </a:ext>
            </a:extLst>
          </p:cNvPr>
          <p:cNvSpPr>
            <a:spLocks noGrp="1"/>
          </p:cNvSpPr>
          <p:nvPr>
            <p:ph type="ftr" sz="quarter" idx="11"/>
          </p:nvPr>
        </p:nvSpPr>
        <p:spPr/>
        <p:txBody>
          <a:bodyPr/>
          <a:lstStyle/>
          <a:p>
            <a:r>
              <a:rPr lang="en-GB"/>
              <a:t>Presented by    Dr. Noshina Tariq</a:t>
            </a:r>
            <a:endParaRPr lang="en-US" dirty="0"/>
          </a:p>
        </p:txBody>
      </p:sp>
      <p:sp>
        <p:nvSpPr>
          <p:cNvPr id="5" name="Slide Number Placeholder 4">
            <a:extLst>
              <a:ext uri="{FF2B5EF4-FFF2-40B4-BE49-F238E27FC236}">
                <a16:creationId xmlns:a16="http://schemas.microsoft.com/office/drawing/2014/main" id="{C2AD25E4-F73B-3329-219B-2F144F94FE70}"/>
              </a:ext>
            </a:extLst>
          </p:cNvPr>
          <p:cNvSpPr>
            <a:spLocks noGrp="1"/>
          </p:cNvSpPr>
          <p:nvPr>
            <p:ph type="sldNum" sz="quarter" idx="12"/>
          </p:nvPr>
        </p:nvSpPr>
        <p:spPr/>
        <p:txBody>
          <a:bodyPr/>
          <a:lstStyle/>
          <a:p>
            <a:fld id="{B6F15528-21DE-4FAA-801E-634DDDAF4B2B}" type="slidenum">
              <a:rPr lang="en-US" smtClean="0"/>
              <a:pPr/>
              <a:t>53</a:t>
            </a:fld>
            <a:endParaRPr lang="en-US"/>
          </a:p>
        </p:txBody>
      </p:sp>
      <p:sp>
        <p:nvSpPr>
          <p:cNvPr id="6" name="Title 5">
            <a:extLst>
              <a:ext uri="{FF2B5EF4-FFF2-40B4-BE49-F238E27FC236}">
                <a16:creationId xmlns:a16="http://schemas.microsoft.com/office/drawing/2014/main" id="{526053A4-9290-B91B-E67F-4A860BBE3B04}"/>
              </a:ext>
            </a:extLst>
          </p:cNvPr>
          <p:cNvSpPr>
            <a:spLocks noGrp="1"/>
          </p:cNvSpPr>
          <p:nvPr>
            <p:ph type="title"/>
          </p:nvPr>
        </p:nvSpPr>
        <p:spPr/>
        <p:txBody>
          <a:bodyPr/>
          <a:lstStyle/>
          <a:p>
            <a:r>
              <a:rPr lang="en-US" dirty="0"/>
              <a:t>Encoder and Decoder Stacks</a:t>
            </a:r>
          </a:p>
        </p:txBody>
      </p:sp>
    </p:spTree>
    <p:extLst>
      <p:ext uri="{BB962C8B-B14F-4D97-AF65-F5344CB8AC3E}">
        <p14:creationId xmlns:p14="http://schemas.microsoft.com/office/powerpoint/2010/main" val="17576983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043A61-A6D0-5A45-4723-6BBBF4F33F1A}"/>
              </a:ext>
            </a:extLst>
          </p:cNvPr>
          <p:cNvSpPr>
            <a:spLocks noGrp="1"/>
          </p:cNvSpPr>
          <p:nvPr>
            <p:ph idx="1"/>
          </p:nvPr>
        </p:nvSpPr>
        <p:spPr/>
        <p:txBody>
          <a:bodyPr>
            <a:normAutofit/>
          </a:bodyPr>
          <a:lstStyle/>
          <a:p>
            <a:r>
              <a:rPr lang="en-US" b="1" dirty="0"/>
              <a:t>Decoder</a:t>
            </a:r>
            <a:r>
              <a:rPr lang="en-US" dirty="0"/>
              <a:t>: The decoder is also composed of a stack of N = 6 identical layers. </a:t>
            </a:r>
          </a:p>
          <a:p>
            <a:pPr lvl="1"/>
            <a:r>
              <a:rPr lang="en-US" dirty="0">
                <a:solidFill>
                  <a:srgbClr val="FF0000"/>
                </a:solidFill>
              </a:rPr>
              <a:t>Same two sub-layers as in encoder layers plus</a:t>
            </a:r>
          </a:p>
          <a:p>
            <a:pPr lvl="1"/>
            <a:r>
              <a:rPr lang="en-US" dirty="0">
                <a:solidFill>
                  <a:srgbClr val="FF0000"/>
                </a:solidFill>
              </a:rPr>
              <a:t>One more layer sub-layer for multi-head attention </a:t>
            </a:r>
            <a:r>
              <a:rPr lang="en-US" dirty="0"/>
              <a:t>on the output of the encoder stack. </a:t>
            </a:r>
          </a:p>
          <a:p>
            <a:r>
              <a:rPr lang="en-US" dirty="0">
                <a:solidFill>
                  <a:srgbClr val="FFC000"/>
                </a:solidFill>
              </a:rPr>
              <a:t>Residual connections </a:t>
            </a:r>
            <a:r>
              <a:rPr lang="en-US" dirty="0"/>
              <a:t>around each of the sub-layers, followed by </a:t>
            </a:r>
            <a:r>
              <a:rPr lang="en-US" dirty="0">
                <a:solidFill>
                  <a:srgbClr val="FFC000"/>
                </a:solidFill>
              </a:rPr>
              <a:t>layer normalization</a:t>
            </a:r>
            <a:r>
              <a:rPr lang="en-US" dirty="0"/>
              <a:t>. </a:t>
            </a:r>
          </a:p>
          <a:p>
            <a:r>
              <a:rPr lang="en-US" dirty="0">
                <a:solidFill>
                  <a:srgbClr val="FF0000"/>
                </a:solidFill>
              </a:rPr>
              <a:t>Masking</a:t>
            </a:r>
            <a:r>
              <a:rPr lang="en-US" dirty="0"/>
              <a:t> is added along with the output embeddings are offset by one position, ensuring that the predictions for </a:t>
            </a:r>
            <a:r>
              <a:rPr lang="en-US" dirty="0">
                <a:solidFill>
                  <a:srgbClr val="00B0F0"/>
                </a:solidFill>
              </a:rPr>
              <a:t>position </a:t>
            </a:r>
            <a:r>
              <a:rPr lang="en-US" i="1" u="sng" dirty="0" err="1">
                <a:solidFill>
                  <a:srgbClr val="00B0F0"/>
                </a:solidFill>
              </a:rPr>
              <a:t>i</a:t>
            </a:r>
            <a:r>
              <a:rPr lang="en-US" dirty="0">
                <a:solidFill>
                  <a:srgbClr val="00B0F0"/>
                </a:solidFill>
              </a:rPr>
              <a:t> can depend only on the known outputs at positions less than </a:t>
            </a:r>
            <a:r>
              <a:rPr lang="en-US" dirty="0" err="1">
                <a:solidFill>
                  <a:srgbClr val="00B0F0"/>
                </a:solidFill>
              </a:rPr>
              <a:t>i</a:t>
            </a:r>
            <a:r>
              <a:rPr lang="en-US" dirty="0"/>
              <a:t>.</a:t>
            </a:r>
          </a:p>
        </p:txBody>
      </p:sp>
      <p:sp>
        <p:nvSpPr>
          <p:cNvPr id="3" name="Date Placeholder 2">
            <a:extLst>
              <a:ext uri="{FF2B5EF4-FFF2-40B4-BE49-F238E27FC236}">
                <a16:creationId xmlns:a16="http://schemas.microsoft.com/office/drawing/2014/main" id="{5A789F03-F11C-8975-74D9-7B280B71F095}"/>
              </a:ext>
            </a:extLst>
          </p:cNvPr>
          <p:cNvSpPr>
            <a:spLocks noGrp="1"/>
          </p:cNvSpPr>
          <p:nvPr>
            <p:ph type="dt" sz="half" idx="10"/>
          </p:nvPr>
        </p:nvSpPr>
        <p:spPr/>
        <p:txBody>
          <a:bodyPr/>
          <a:lstStyle/>
          <a:p>
            <a:fld id="{719E59DD-3C7D-4677-B896-83B8BC662F56}" type="datetime1">
              <a:rPr lang="en-US" smtClean="0"/>
              <a:t>11/28/2025</a:t>
            </a:fld>
            <a:endParaRPr lang="en-US"/>
          </a:p>
        </p:txBody>
      </p:sp>
      <p:sp>
        <p:nvSpPr>
          <p:cNvPr id="4" name="Footer Placeholder 3">
            <a:extLst>
              <a:ext uri="{FF2B5EF4-FFF2-40B4-BE49-F238E27FC236}">
                <a16:creationId xmlns:a16="http://schemas.microsoft.com/office/drawing/2014/main" id="{FF2A351E-4383-811A-5121-AA705782DC07}"/>
              </a:ext>
            </a:extLst>
          </p:cNvPr>
          <p:cNvSpPr>
            <a:spLocks noGrp="1"/>
          </p:cNvSpPr>
          <p:nvPr>
            <p:ph type="ftr" sz="quarter" idx="11"/>
          </p:nvPr>
        </p:nvSpPr>
        <p:spPr/>
        <p:txBody>
          <a:bodyPr/>
          <a:lstStyle/>
          <a:p>
            <a:r>
              <a:rPr lang="en-GB"/>
              <a:t>Presented by    Dr. Noshina Tariq</a:t>
            </a:r>
            <a:endParaRPr lang="en-US" dirty="0"/>
          </a:p>
        </p:txBody>
      </p:sp>
      <p:sp>
        <p:nvSpPr>
          <p:cNvPr id="5" name="Slide Number Placeholder 4">
            <a:extLst>
              <a:ext uri="{FF2B5EF4-FFF2-40B4-BE49-F238E27FC236}">
                <a16:creationId xmlns:a16="http://schemas.microsoft.com/office/drawing/2014/main" id="{F3D5C7C7-7FC2-BCC9-0AE8-5720E0E4FAD7}"/>
              </a:ext>
            </a:extLst>
          </p:cNvPr>
          <p:cNvSpPr>
            <a:spLocks noGrp="1"/>
          </p:cNvSpPr>
          <p:nvPr>
            <p:ph type="sldNum" sz="quarter" idx="12"/>
          </p:nvPr>
        </p:nvSpPr>
        <p:spPr/>
        <p:txBody>
          <a:bodyPr/>
          <a:lstStyle/>
          <a:p>
            <a:fld id="{B6F15528-21DE-4FAA-801E-634DDDAF4B2B}" type="slidenum">
              <a:rPr lang="en-US" smtClean="0"/>
              <a:pPr/>
              <a:t>54</a:t>
            </a:fld>
            <a:endParaRPr lang="en-US"/>
          </a:p>
        </p:txBody>
      </p:sp>
      <p:sp>
        <p:nvSpPr>
          <p:cNvPr id="6" name="Title 5">
            <a:extLst>
              <a:ext uri="{FF2B5EF4-FFF2-40B4-BE49-F238E27FC236}">
                <a16:creationId xmlns:a16="http://schemas.microsoft.com/office/drawing/2014/main" id="{7679C8AE-2FB8-BFDC-E2CD-D9987A419F74}"/>
              </a:ext>
            </a:extLst>
          </p:cNvPr>
          <p:cNvSpPr>
            <a:spLocks noGrp="1"/>
          </p:cNvSpPr>
          <p:nvPr>
            <p:ph type="title"/>
          </p:nvPr>
        </p:nvSpPr>
        <p:spPr/>
        <p:txBody>
          <a:bodyPr/>
          <a:lstStyle/>
          <a:p>
            <a:r>
              <a:rPr lang="en-US" dirty="0"/>
              <a:t>Encoder and Decoder Stacks</a:t>
            </a:r>
          </a:p>
        </p:txBody>
      </p:sp>
    </p:spTree>
    <p:extLst>
      <p:ext uri="{BB962C8B-B14F-4D97-AF65-F5344CB8AC3E}">
        <p14:creationId xmlns:p14="http://schemas.microsoft.com/office/powerpoint/2010/main" val="30378954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70825C6-D726-2D6A-0854-9CF0569EBA19}"/>
              </a:ext>
            </a:extLst>
          </p:cNvPr>
          <p:cNvSpPr>
            <a:spLocks noGrp="1"/>
          </p:cNvSpPr>
          <p:nvPr>
            <p:ph type="dt" sz="half" idx="10"/>
          </p:nvPr>
        </p:nvSpPr>
        <p:spPr/>
        <p:txBody>
          <a:bodyPr/>
          <a:lstStyle/>
          <a:p>
            <a:fld id="{6C4804CE-676E-4BCC-B1C2-737D9394433F}" type="datetime1">
              <a:rPr lang="en-US" smtClean="0"/>
              <a:t>11/28/2025</a:t>
            </a:fld>
            <a:endParaRPr lang="en-US"/>
          </a:p>
        </p:txBody>
      </p:sp>
      <p:sp>
        <p:nvSpPr>
          <p:cNvPr id="4" name="Footer Placeholder 3">
            <a:extLst>
              <a:ext uri="{FF2B5EF4-FFF2-40B4-BE49-F238E27FC236}">
                <a16:creationId xmlns:a16="http://schemas.microsoft.com/office/drawing/2014/main" id="{EDAEEE19-4566-72F0-E485-800678388BD3}"/>
              </a:ext>
            </a:extLst>
          </p:cNvPr>
          <p:cNvSpPr>
            <a:spLocks noGrp="1"/>
          </p:cNvSpPr>
          <p:nvPr>
            <p:ph type="ftr" sz="quarter" idx="11"/>
          </p:nvPr>
        </p:nvSpPr>
        <p:spPr/>
        <p:txBody>
          <a:bodyPr/>
          <a:lstStyle/>
          <a:p>
            <a:r>
              <a:rPr lang="en-GB"/>
              <a:t>Presented by    Dr. Noshina Tariq</a:t>
            </a:r>
            <a:endParaRPr lang="en-US" dirty="0"/>
          </a:p>
        </p:txBody>
      </p:sp>
      <p:sp>
        <p:nvSpPr>
          <p:cNvPr id="5" name="Slide Number Placeholder 4">
            <a:extLst>
              <a:ext uri="{FF2B5EF4-FFF2-40B4-BE49-F238E27FC236}">
                <a16:creationId xmlns:a16="http://schemas.microsoft.com/office/drawing/2014/main" id="{226A3A49-6AC6-8174-AA8A-816CB92DFF06}"/>
              </a:ext>
            </a:extLst>
          </p:cNvPr>
          <p:cNvSpPr>
            <a:spLocks noGrp="1"/>
          </p:cNvSpPr>
          <p:nvPr>
            <p:ph type="sldNum" sz="quarter" idx="12"/>
          </p:nvPr>
        </p:nvSpPr>
        <p:spPr/>
        <p:txBody>
          <a:bodyPr/>
          <a:lstStyle/>
          <a:p>
            <a:fld id="{B6F15528-21DE-4FAA-801E-634DDDAF4B2B}" type="slidenum">
              <a:rPr lang="en-US" smtClean="0"/>
              <a:pPr/>
              <a:t>55</a:t>
            </a:fld>
            <a:endParaRPr lang="en-US"/>
          </a:p>
        </p:txBody>
      </p:sp>
      <p:sp>
        <p:nvSpPr>
          <p:cNvPr id="6" name="Title 5">
            <a:extLst>
              <a:ext uri="{FF2B5EF4-FFF2-40B4-BE49-F238E27FC236}">
                <a16:creationId xmlns:a16="http://schemas.microsoft.com/office/drawing/2014/main" id="{49A6B0B1-D911-B4E9-9B4F-A4F32CF74677}"/>
              </a:ext>
            </a:extLst>
          </p:cNvPr>
          <p:cNvSpPr>
            <a:spLocks noGrp="1"/>
          </p:cNvSpPr>
          <p:nvPr>
            <p:ph type="title"/>
          </p:nvPr>
        </p:nvSpPr>
        <p:spPr/>
        <p:txBody>
          <a:bodyPr/>
          <a:lstStyle/>
          <a:p>
            <a:r>
              <a:rPr lang="en-US" dirty="0"/>
              <a:t>Encoder and Decoder Stacks</a:t>
            </a:r>
          </a:p>
        </p:txBody>
      </p:sp>
      <p:pic>
        <p:nvPicPr>
          <p:cNvPr id="1026" name="Picture 2">
            <a:extLst>
              <a:ext uri="{FF2B5EF4-FFF2-40B4-BE49-F238E27FC236}">
                <a16:creationId xmlns:a16="http://schemas.microsoft.com/office/drawing/2014/main" id="{7F94A6C2-EDD2-3DF5-52D1-5F17F39B2BC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19401" y="1600200"/>
            <a:ext cx="6105326" cy="4884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2275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9C232-B888-0EB2-61B2-BEB4A9839F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5AC1AA-A3FB-9995-AC6E-943FF959EA42}"/>
              </a:ext>
            </a:extLst>
          </p:cNvPr>
          <p:cNvSpPr>
            <a:spLocks noGrp="1"/>
          </p:cNvSpPr>
          <p:nvPr>
            <p:ph type="title"/>
          </p:nvPr>
        </p:nvSpPr>
        <p:spPr>
          <a:xfrm>
            <a:off x="1951152" y="2866672"/>
            <a:ext cx="7886700" cy="606423"/>
          </a:xfrm>
        </p:spPr>
        <p:txBody>
          <a:bodyPr>
            <a:noAutofit/>
          </a:bodyPr>
          <a:lstStyle/>
          <a:p>
            <a:pPr algn="ctr"/>
            <a:r>
              <a:rPr lang="en-US" sz="7200" dirty="0"/>
              <a:t>Thank You </a:t>
            </a:r>
            <a:r>
              <a:rPr lang="en-US" sz="7200" dirty="0">
                <a:sym typeface="Wingdings" panose="05000000000000000000" pitchFamily="2" charset="2"/>
              </a:rPr>
              <a:t> </a:t>
            </a:r>
            <a:endParaRPr lang="en-US" sz="7200" dirty="0"/>
          </a:p>
        </p:txBody>
      </p:sp>
      <p:sp>
        <p:nvSpPr>
          <p:cNvPr id="4" name="Rectangle 3">
            <a:extLst>
              <a:ext uri="{FF2B5EF4-FFF2-40B4-BE49-F238E27FC236}">
                <a16:creationId xmlns:a16="http://schemas.microsoft.com/office/drawing/2014/main" id="{2A662930-1E6D-DB8B-BF0D-190341163676}"/>
              </a:ext>
            </a:extLst>
          </p:cNvPr>
          <p:cNvSpPr/>
          <p:nvPr/>
        </p:nvSpPr>
        <p:spPr>
          <a:xfrm>
            <a:off x="1726676" y="762000"/>
            <a:ext cx="8484124" cy="14045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E29C136B-6D9E-DD01-551C-E8A7BE12BB25}"/>
              </a:ext>
            </a:extLst>
          </p:cNvPr>
          <p:cNvSpPr>
            <a:spLocks noGrp="1"/>
          </p:cNvSpPr>
          <p:nvPr>
            <p:ph type="sldNum" sz="quarter" idx="12"/>
          </p:nvPr>
        </p:nvSpPr>
        <p:spPr/>
        <p:txBody>
          <a:bodyPr/>
          <a:lstStyle/>
          <a:p>
            <a:fld id="{DDD12F37-302F-42F2-9029-E364DD370268}" type="slidenum">
              <a:rPr lang="en-US" smtClean="0"/>
              <a:t>56</a:t>
            </a:fld>
            <a:endParaRPr lang="en-US"/>
          </a:p>
        </p:txBody>
      </p:sp>
      <p:sp>
        <p:nvSpPr>
          <p:cNvPr id="5" name="Date Placeholder 4">
            <a:extLst>
              <a:ext uri="{FF2B5EF4-FFF2-40B4-BE49-F238E27FC236}">
                <a16:creationId xmlns:a16="http://schemas.microsoft.com/office/drawing/2014/main" id="{DE44BC09-5E7A-E3EF-EDF4-FBE56520E56B}"/>
              </a:ext>
            </a:extLst>
          </p:cNvPr>
          <p:cNvSpPr>
            <a:spLocks noGrp="1"/>
          </p:cNvSpPr>
          <p:nvPr>
            <p:ph type="dt" sz="half" idx="10"/>
          </p:nvPr>
        </p:nvSpPr>
        <p:spPr/>
        <p:txBody>
          <a:bodyPr/>
          <a:lstStyle/>
          <a:p>
            <a:fld id="{5A804F92-E393-4B18-88C7-9CCDCEEC39C0}" type="datetime1">
              <a:rPr lang="en-US" smtClean="0"/>
              <a:t>11/28/2025</a:t>
            </a:fld>
            <a:endParaRPr lang="en-US"/>
          </a:p>
        </p:txBody>
      </p:sp>
      <p:sp>
        <p:nvSpPr>
          <p:cNvPr id="6" name="Footer Placeholder 5">
            <a:extLst>
              <a:ext uri="{FF2B5EF4-FFF2-40B4-BE49-F238E27FC236}">
                <a16:creationId xmlns:a16="http://schemas.microsoft.com/office/drawing/2014/main" id="{692D263B-13BE-7E81-C490-6BF84DA203AA}"/>
              </a:ext>
            </a:extLst>
          </p:cNvPr>
          <p:cNvSpPr>
            <a:spLocks noGrp="1"/>
          </p:cNvSpPr>
          <p:nvPr>
            <p:ph type="ftr" sz="quarter" idx="11"/>
          </p:nvPr>
        </p:nvSpPr>
        <p:spPr/>
        <p:txBody>
          <a:bodyPr/>
          <a:lstStyle/>
          <a:p>
            <a:r>
              <a:rPr lang="en-GB"/>
              <a:t>Presented by    Dr. Noshina Tariq</a:t>
            </a:r>
            <a:endParaRPr lang="en-US" dirty="0"/>
          </a:p>
        </p:txBody>
      </p:sp>
    </p:spTree>
    <p:extLst>
      <p:ext uri="{BB962C8B-B14F-4D97-AF65-F5344CB8AC3E}">
        <p14:creationId xmlns:p14="http://schemas.microsoft.com/office/powerpoint/2010/main" val="2451305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1E5675-762F-191C-CDED-78E7EEEC7003}"/>
              </a:ext>
            </a:extLst>
          </p:cNvPr>
          <p:cNvSpPr>
            <a:spLocks noGrp="1"/>
          </p:cNvSpPr>
          <p:nvPr>
            <p:ph idx="1"/>
          </p:nvPr>
        </p:nvSpPr>
        <p:spPr/>
        <p:txBody>
          <a:bodyPr>
            <a:normAutofit/>
          </a:bodyPr>
          <a:lstStyle/>
          <a:p>
            <a:r>
              <a:rPr lang="en-US" dirty="0"/>
              <a:t>Examples of </a:t>
            </a:r>
            <a:r>
              <a:rPr lang="en-US" dirty="0">
                <a:solidFill>
                  <a:srgbClr val="FFC000"/>
                </a:solidFill>
              </a:rPr>
              <a:t>sequence transduction problems</a:t>
            </a:r>
            <a:r>
              <a:rPr lang="en-US" dirty="0"/>
              <a:t>:</a:t>
            </a:r>
          </a:p>
          <a:p>
            <a:r>
              <a:rPr lang="en-US" dirty="0"/>
              <a:t>1. Machine Translation</a:t>
            </a:r>
          </a:p>
          <a:p>
            <a:r>
              <a:rPr lang="en-US" dirty="0"/>
              <a:t>2. Speech Recognition</a:t>
            </a:r>
          </a:p>
          <a:p>
            <a:r>
              <a:rPr lang="en-US" dirty="0"/>
              <a:t>3. Speech Synthesis (Text-to-Speech)</a:t>
            </a:r>
          </a:p>
          <a:p>
            <a:r>
              <a:rPr lang="en-US" dirty="0"/>
              <a:t>4. Video Captioning</a:t>
            </a:r>
          </a:p>
        </p:txBody>
      </p:sp>
      <p:sp>
        <p:nvSpPr>
          <p:cNvPr id="3" name="Date Placeholder 2">
            <a:extLst>
              <a:ext uri="{FF2B5EF4-FFF2-40B4-BE49-F238E27FC236}">
                <a16:creationId xmlns:a16="http://schemas.microsoft.com/office/drawing/2014/main" id="{11CD13C9-0260-074A-78BB-5B991D7B9F60}"/>
              </a:ext>
            </a:extLst>
          </p:cNvPr>
          <p:cNvSpPr>
            <a:spLocks noGrp="1"/>
          </p:cNvSpPr>
          <p:nvPr>
            <p:ph type="dt" sz="half" idx="10"/>
          </p:nvPr>
        </p:nvSpPr>
        <p:spPr/>
        <p:txBody>
          <a:bodyPr/>
          <a:lstStyle/>
          <a:p>
            <a:fld id="{6405A8C8-B75F-4637-A650-CE226BB51416}" type="datetime1">
              <a:rPr lang="en-US" smtClean="0"/>
              <a:t>11/28/2025</a:t>
            </a:fld>
            <a:endParaRPr lang="en-US"/>
          </a:p>
        </p:txBody>
      </p:sp>
      <p:sp>
        <p:nvSpPr>
          <p:cNvPr id="4" name="Footer Placeholder 3">
            <a:extLst>
              <a:ext uri="{FF2B5EF4-FFF2-40B4-BE49-F238E27FC236}">
                <a16:creationId xmlns:a16="http://schemas.microsoft.com/office/drawing/2014/main" id="{56D49C9A-93CB-BCD5-D815-C2464FAECC1A}"/>
              </a:ext>
            </a:extLst>
          </p:cNvPr>
          <p:cNvSpPr>
            <a:spLocks noGrp="1"/>
          </p:cNvSpPr>
          <p:nvPr>
            <p:ph type="ftr" sz="quarter" idx="11"/>
          </p:nvPr>
        </p:nvSpPr>
        <p:spPr/>
        <p:txBody>
          <a:bodyPr/>
          <a:lstStyle/>
          <a:p>
            <a:r>
              <a:rPr lang="en-GB"/>
              <a:t>Presented by    Dr. Noshina Tariq</a:t>
            </a:r>
            <a:endParaRPr lang="en-US" dirty="0"/>
          </a:p>
        </p:txBody>
      </p:sp>
      <p:sp>
        <p:nvSpPr>
          <p:cNvPr id="5" name="Slide Number Placeholder 4">
            <a:extLst>
              <a:ext uri="{FF2B5EF4-FFF2-40B4-BE49-F238E27FC236}">
                <a16:creationId xmlns:a16="http://schemas.microsoft.com/office/drawing/2014/main" id="{200990A5-E5E3-6A90-F77D-CD1D5688935E}"/>
              </a:ext>
            </a:extLst>
          </p:cNvPr>
          <p:cNvSpPr>
            <a:spLocks noGrp="1"/>
          </p:cNvSpPr>
          <p:nvPr>
            <p:ph type="sldNum" sz="quarter" idx="12"/>
          </p:nvPr>
        </p:nvSpPr>
        <p:spPr/>
        <p:txBody>
          <a:bodyPr/>
          <a:lstStyle/>
          <a:p>
            <a:fld id="{B6F15528-21DE-4FAA-801E-634DDDAF4B2B}" type="slidenum">
              <a:rPr lang="en-US" smtClean="0"/>
              <a:pPr/>
              <a:t>6</a:t>
            </a:fld>
            <a:endParaRPr lang="en-US"/>
          </a:p>
        </p:txBody>
      </p:sp>
      <p:sp>
        <p:nvSpPr>
          <p:cNvPr id="6" name="Title 5">
            <a:extLst>
              <a:ext uri="{FF2B5EF4-FFF2-40B4-BE49-F238E27FC236}">
                <a16:creationId xmlns:a16="http://schemas.microsoft.com/office/drawing/2014/main" id="{C373E2C4-F337-0C2F-F9A5-6FCD5ED49D6B}"/>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1830151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AAB03D-1E54-DEFA-3039-819A50AD576D}"/>
              </a:ext>
            </a:extLst>
          </p:cNvPr>
          <p:cNvSpPr>
            <a:spLocks noGrp="1"/>
          </p:cNvSpPr>
          <p:nvPr>
            <p:ph idx="1"/>
          </p:nvPr>
        </p:nvSpPr>
        <p:spPr/>
        <p:txBody>
          <a:bodyPr>
            <a:normAutofit/>
          </a:bodyPr>
          <a:lstStyle/>
          <a:p>
            <a:r>
              <a:rPr lang="en-US" dirty="0"/>
              <a:t>Recurrent models typically take </a:t>
            </a:r>
            <a:r>
              <a:rPr lang="en-US" dirty="0">
                <a:solidFill>
                  <a:srgbClr val="FF0000"/>
                </a:solidFill>
              </a:rPr>
              <a:t>input in sequence and generate output sequences</a:t>
            </a:r>
            <a:r>
              <a:rPr lang="en-US" dirty="0"/>
              <a:t>. </a:t>
            </a:r>
          </a:p>
          <a:p>
            <a:r>
              <a:rPr lang="en-US" dirty="0"/>
              <a:t>Generate a sequence of </a:t>
            </a:r>
            <a:r>
              <a:rPr lang="en-US" dirty="0">
                <a:solidFill>
                  <a:srgbClr val="FFC000"/>
                </a:solidFill>
              </a:rPr>
              <a:t>hidden states </a:t>
            </a:r>
            <a:r>
              <a:rPr lang="en-US" dirty="0" err="1">
                <a:solidFill>
                  <a:srgbClr val="FFC000"/>
                </a:solidFill>
              </a:rPr>
              <a:t>h</a:t>
            </a:r>
            <a:r>
              <a:rPr lang="en-US" baseline="-25000" dirty="0" err="1">
                <a:solidFill>
                  <a:srgbClr val="FFC000"/>
                </a:solidFill>
              </a:rPr>
              <a:t>t</a:t>
            </a:r>
            <a:r>
              <a:rPr lang="en-US" dirty="0">
                <a:solidFill>
                  <a:srgbClr val="FFC000"/>
                </a:solidFill>
              </a:rPr>
              <a:t>, as a function of the previous hidden state h</a:t>
            </a:r>
            <a:r>
              <a:rPr lang="en-US" baseline="-25000" dirty="0">
                <a:solidFill>
                  <a:srgbClr val="FFC000"/>
                </a:solidFill>
              </a:rPr>
              <a:t>t−1 </a:t>
            </a:r>
            <a:r>
              <a:rPr lang="en-US" dirty="0">
                <a:solidFill>
                  <a:srgbClr val="FFC000"/>
                </a:solidFill>
              </a:rPr>
              <a:t>and the input for position t</a:t>
            </a:r>
            <a:r>
              <a:rPr lang="en-US" dirty="0"/>
              <a:t>. </a:t>
            </a:r>
          </a:p>
        </p:txBody>
      </p:sp>
      <p:sp>
        <p:nvSpPr>
          <p:cNvPr id="3" name="Date Placeholder 2">
            <a:extLst>
              <a:ext uri="{FF2B5EF4-FFF2-40B4-BE49-F238E27FC236}">
                <a16:creationId xmlns:a16="http://schemas.microsoft.com/office/drawing/2014/main" id="{403F8909-AAAD-45EC-D1AA-43E1BA2AFAD5}"/>
              </a:ext>
            </a:extLst>
          </p:cNvPr>
          <p:cNvSpPr>
            <a:spLocks noGrp="1"/>
          </p:cNvSpPr>
          <p:nvPr>
            <p:ph type="dt" sz="half" idx="10"/>
          </p:nvPr>
        </p:nvSpPr>
        <p:spPr/>
        <p:txBody>
          <a:bodyPr/>
          <a:lstStyle/>
          <a:p>
            <a:fld id="{AE277952-78CD-4970-A8E3-B4222AF27146}" type="datetime1">
              <a:rPr lang="en-US" smtClean="0"/>
              <a:t>11/28/2025</a:t>
            </a:fld>
            <a:endParaRPr lang="en-US"/>
          </a:p>
        </p:txBody>
      </p:sp>
      <p:sp>
        <p:nvSpPr>
          <p:cNvPr id="4" name="Footer Placeholder 3">
            <a:extLst>
              <a:ext uri="{FF2B5EF4-FFF2-40B4-BE49-F238E27FC236}">
                <a16:creationId xmlns:a16="http://schemas.microsoft.com/office/drawing/2014/main" id="{F94F6B2A-690D-A9D9-F4B5-A3A3FF621E9B}"/>
              </a:ext>
            </a:extLst>
          </p:cNvPr>
          <p:cNvSpPr>
            <a:spLocks noGrp="1"/>
          </p:cNvSpPr>
          <p:nvPr>
            <p:ph type="ftr" sz="quarter" idx="11"/>
          </p:nvPr>
        </p:nvSpPr>
        <p:spPr/>
        <p:txBody>
          <a:bodyPr/>
          <a:lstStyle/>
          <a:p>
            <a:r>
              <a:rPr lang="en-GB"/>
              <a:t>Presented by    Dr. Noshina Tariq</a:t>
            </a:r>
            <a:endParaRPr lang="en-US" dirty="0"/>
          </a:p>
        </p:txBody>
      </p:sp>
      <p:sp>
        <p:nvSpPr>
          <p:cNvPr id="5" name="Slide Number Placeholder 4">
            <a:extLst>
              <a:ext uri="{FF2B5EF4-FFF2-40B4-BE49-F238E27FC236}">
                <a16:creationId xmlns:a16="http://schemas.microsoft.com/office/drawing/2014/main" id="{AEC97863-435A-B886-065C-F345F0065782}"/>
              </a:ext>
            </a:extLst>
          </p:cNvPr>
          <p:cNvSpPr>
            <a:spLocks noGrp="1"/>
          </p:cNvSpPr>
          <p:nvPr>
            <p:ph type="sldNum" sz="quarter" idx="12"/>
          </p:nvPr>
        </p:nvSpPr>
        <p:spPr/>
        <p:txBody>
          <a:bodyPr/>
          <a:lstStyle/>
          <a:p>
            <a:fld id="{B6F15528-21DE-4FAA-801E-634DDDAF4B2B}" type="slidenum">
              <a:rPr lang="en-US" smtClean="0"/>
              <a:pPr/>
              <a:t>7</a:t>
            </a:fld>
            <a:endParaRPr lang="en-US"/>
          </a:p>
        </p:txBody>
      </p:sp>
      <p:sp>
        <p:nvSpPr>
          <p:cNvPr id="6" name="Title 5">
            <a:extLst>
              <a:ext uri="{FF2B5EF4-FFF2-40B4-BE49-F238E27FC236}">
                <a16:creationId xmlns:a16="http://schemas.microsoft.com/office/drawing/2014/main" id="{540D44EB-A1E9-6D30-AF94-1FEC5BCDF44B}"/>
              </a:ext>
            </a:extLst>
          </p:cNvPr>
          <p:cNvSpPr>
            <a:spLocks noGrp="1"/>
          </p:cNvSpPr>
          <p:nvPr>
            <p:ph type="title"/>
          </p:nvPr>
        </p:nvSpPr>
        <p:spPr/>
        <p:txBody>
          <a:bodyPr/>
          <a:lstStyle/>
          <a:p>
            <a:r>
              <a:rPr lang="en-US" dirty="0"/>
              <a:t>Introduction</a:t>
            </a:r>
          </a:p>
        </p:txBody>
      </p:sp>
      <p:pic>
        <p:nvPicPr>
          <p:cNvPr id="2050" name="Picture 2" descr="RNN for Machine Translation">
            <a:extLst>
              <a:ext uri="{FF2B5EF4-FFF2-40B4-BE49-F238E27FC236}">
                <a16:creationId xmlns:a16="http://schemas.microsoft.com/office/drawing/2014/main" id="{EE057189-8192-4DBD-7B92-BC03BEE320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3581400"/>
            <a:ext cx="5335640" cy="290229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83368BE-0B9D-88F2-941C-ED9D45898D64}"/>
              </a:ext>
            </a:extLst>
          </p:cNvPr>
          <p:cNvSpPr txBox="1"/>
          <p:nvPr/>
        </p:nvSpPr>
        <p:spPr>
          <a:xfrm>
            <a:off x="8636000" y="6078816"/>
            <a:ext cx="3048000" cy="369332"/>
          </a:xfrm>
          <a:prstGeom prst="rect">
            <a:avLst/>
          </a:prstGeom>
          <a:noFill/>
        </p:spPr>
        <p:txBody>
          <a:bodyPr wrap="square" rtlCol="0">
            <a:spAutoFit/>
          </a:bodyPr>
          <a:lstStyle/>
          <a:p>
            <a:r>
              <a:rPr lang="en-US" b="0" i="0" dirty="0">
                <a:solidFill>
                  <a:srgbClr val="FF0000"/>
                </a:solidFill>
                <a:effectLst/>
                <a:highlight>
                  <a:srgbClr val="FFFFFF"/>
                </a:highlight>
                <a:latin typeface="open sans" panose="020B0606030504020204" pitchFamily="34" charset="0"/>
              </a:rPr>
              <a:t>Stanford lectures</a:t>
            </a:r>
            <a:r>
              <a:rPr lang="en-US" dirty="0">
                <a:solidFill>
                  <a:srgbClr val="FF0000"/>
                </a:solidFill>
                <a:highlight>
                  <a:srgbClr val="FFFFFF"/>
                </a:highlight>
                <a:latin typeface="open sans" panose="020B0606030504020204" pitchFamily="34" charset="0"/>
              </a:rPr>
              <a:t>: </a:t>
            </a:r>
            <a:r>
              <a:rPr lang="en-US" b="0" i="0" dirty="0">
                <a:solidFill>
                  <a:srgbClr val="FF0000"/>
                </a:solidFill>
                <a:effectLst/>
                <a:highlight>
                  <a:srgbClr val="FFFFFF"/>
                </a:highlight>
                <a:latin typeface="open sans" panose="020B0606030504020204" pitchFamily="34" charset="0"/>
              </a:rPr>
              <a:t>CS224d</a:t>
            </a:r>
            <a:endParaRPr lang="en-US" dirty="0">
              <a:solidFill>
                <a:srgbClr val="FF0000"/>
              </a:solidFill>
            </a:endParaRPr>
          </a:p>
        </p:txBody>
      </p:sp>
    </p:spTree>
    <p:extLst>
      <p:ext uri="{BB962C8B-B14F-4D97-AF65-F5344CB8AC3E}">
        <p14:creationId xmlns:p14="http://schemas.microsoft.com/office/powerpoint/2010/main" val="655208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D4B2A4-FEEC-A092-C85A-555663FD66F9}"/>
              </a:ext>
            </a:extLst>
          </p:cNvPr>
          <p:cNvSpPr>
            <a:spLocks noGrp="1"/>
          </p:cNvSpPr>
          <p:nvPr>
            <p:ph idx="1"/>
          </p:nvPr>
        </p:nvSpPr>
        <p:spPr/>
        <p:txBody>
          <a:bodyPr>
            <a:normAutofit/>
          </a:bodyPr>
          <a:lstStyle/>
          <a:p>
            <a:r>
              <a:rPr lang="en-US" dirty="0"/>
              <a:t>Sequential nature </a:t>
            </a:r>
            <a:r>
              <a:rPr lang="en-US" dirty="0">
                <a:solidFill>
                  <a:srgbClr val="FF0000"/>
                </a:solidFill>
              </a:rPr>
              <a:t>prohibits parallelization </a:t>
            </a:r>
            <a:r>
              <a:rPr lang="en-US" dirty="0"/>
              <a:t>within training examples</a:t>
            </a:r>
          </a:p>
          <a:p>
            <a:pPr lvl="1"/>
            <a:r>
              <a:rPr lang="en-US" dirty="0"/>
              <a:t>Critical at </a:t>
            </a:r>
            <a:r>
              <a:rPr lang="en-US" dirty="0">
                <a:solidFill>
                  <a:srgbClr val="FFC000"/>
                </a:solidFill>
              </a:rPr>
              <a:t>longer sequence lengths and memory constraints </a:t>
            </a:r>
            <a:r>
              <a:rPr lang="en-US" dirty="0"/>
              <a:t>limit batching across examples. </a:t>
            </a:r>
          </a:p>
          <a:p>
            <a:r>
              <a:rPr lang="en-US" dirty="0"/>
              <a:t>More difficult to learn </a:t>
            </a:r>
            <a:r>
              <a:rPr lang="en-US" dirty="0">
                <a:solidFill>
                  <a:srgbClr val="00B0F0"/>
                </a:solidFill>
              </a:rPr>
              <a:t>longer dependencies </a:t>
            </a:r>
            <a:r>
              <a:rPr lang="en-US" dirty="0"/>
              <a:t>between inputs.</a:t>
            </a:r>
          </a:p>
          <a:p>
            <a:r>
              <a:rPr lang="en-US" dirty="0"/>
              <a:t>Some suggested improvements for computational efficiency:</a:t>
            </a:r>
          </a:p>
          <a:p>
            <a:pPr lvl="1"/>
            <a:r>
              <a:rPr lang="en-US" dirty="0">
                <a:solidFill>
                  <a:srgbClr val="00B0F0"/>
                </a:solidFill>
              </a:rPr>
              <a:t>Factorization tricks </a:t>
            </a:r>
          </a:p>
          <a:p>
            <a:pPr lvl="1"/>
            <a:r>
              <a:rPr lang="en-US" dirty="0">
                <a:solidFill>
                  <a:srgbClr val="00B0F0"/>
                </a:solidFill>
              </a:rPr>
              <a:t>Conditional computation </a:t>
            </a:r>
          </a:p>
          <a:p>
            <a:r>
              <a:rPr lang="en-US" dirty="0"/>
              <a:t>Still constraint of </a:t>
            </a:r>
            <a:r>
              <a:rPr lang="en-US" dirty="0">
                <a:solidFill>
                  <a:srgbClr val="FFC000"/>
                </a:solidFill>
              </a:rPr>
              <a:t>sequential computation </a:t>
            </a:r>
          </a:p>
          <a:p>
            <a:pPr marL="0" indent="0">
              <a:buNone/>
            </a:pPr>
            <a:r>
              <a:rPr lang="en-US" dirty="0">
                <a:solidFill>
                  <a:srgbClr val="FFC000"/>
                </a:solidFill>
              </a:rPr>
              <a:t>   remains</a:t>
            </a:r>
            <a:r>
              <a:rPr lang="en-US" dirty="0"/>
              <a:t>.</a:t>
            </a:r>
          </a:p>
          <a:p>
            <a:endParaRPr lang="en-US" dirty="0"/>
          </a:p>
        </p:txBody>
      </p:sp>
      <p:sp>
        <p:nvSpPr>
          <p:cNvPr id="3" name="Date Placeholder 2">
            <a:extLst>
              <a:ext uri="{FF2B5EF4-FFF2-40B4-BE49-F238E27FC236}">
                <a16:creationId xmlns:a16="http://schemas.microsoft.com/office/drawing/2014/main" id="{29585C11-D6C7-2C6C-5A24-2D46F47E37CA}"/>
              </a:ext>
            </a:extLst>
          </p:cNvPr>
          <p:cNvSpPr>
            <a:spLocks noGrp="1"/>
          </p:cNvSpPr>
          <p:nvPr>
            <p:ph type="dt" sz="half" idx="10"/>
          </p:nvPr>
        </p:nvSpPr>
        <p:spPr/>
        <p:txBody>
          <a:bodyPr/>
          <a:lstStyle/>
          <a:p>
            <a:fld id="{5EDFD8F1-3123-432F-AFF9-A6D7F71A146A}" type="datetime1">
              <a:rPr lang="en-US" smtClean="0"/>
              <a:t>11/28/2025</a:t>
            </a:fld>
            <a:endParaRPr lang="en-US"/>
          </a:p>
        </p:txBody>
      </p:sp>
      <p:sp>
        <p:nvSpPr>
          <p:cNvPr id="4" name="Footer Placeholder 3">
            <a:extLst>
              <a:ext uri="{FF2B5EF4-FFF2-40B4-BE49-F238E27FC236}">
                <a16:creationId xmlns:a16="http://schemas.microsoft.com/office/drawing/2014/main" id="{1676C03B-D46D-D546-1991-0946A7977DA2}"/>
              </a:ext>
            </a:extLst>
          </p:cNvPr>
          <p:cNvSpPr>
            <a:spLocks noGrp="1"/>
          </p:cNvSpPr>
          <p:nvPr>
            <p:ph type="ftr" sz="quarter" idx="11"/>
          </p:nvPr>
        </p:nvSpPr>
        <p:spPr/>
        <p:txBody>
          <a:bodyPr/>
          <a:lstStyle/>
          <a:p>
            <a:r>
              <a:rPr lang="en-GB"/>
              <a:t>Presented by    Dr. Noshina Tariq</a:t>
            </a:r>
            <a:endParaRPr lang="en-US" dirty="0"/>
          </a:p>
        </p:txBody>
      </p:sp>
      <p:sp>
        <p:nvSpPr>
          <p:cNvPr id="5" name="Slide Number Placeholder 4">
            <a:extLst>
              <a:ext uri="{FF2B5EF4-FFF2-40B4-BE49-F238E27FC236}">
                <a16:creationId xmlns:a16="http://schemas.microsoft.com/office/drawing/2014/main" id="{F75C8E8D-45F3-D4E0-8FCD-E595A14B5208}"/>
              </a:ext>
            </a:extLst>
          </p:cNvPr>
          <p:cNvSpPr>
            <a:spLocks noGrp="1"/>
          </p:cNvSpPr>
          <p:nvPr>
            <p:ph type="sldNum" sz="quarter" idx="12"/>
          </p:nvPr>
        </p:nvSpPr>
        <p:spPr/>
        <p:txBody>
          <a:bodyPr/>
          <a:lstStyle/>
          <a:p>
            <a:fld id="{B6F15528-21DE-4FAA-801E-634DDDAF4B2B}" type="slidenum">
              <a:rPr lang="en-US" smtClean="0"/>
              <a:pPr/>
              <a:t>8</a:t>
            </a:fld>
            <a:endParaRPr lang="en-US"/>
          </a:p>
        </p:txBody>
      </p:sp>
      <p:sp>
        <p:nvSpPr>
          <p:cNvPr id="6" name="Title 5">
            <a:extLst>
              <a:ext uri="{FF2B5EF4-FFF2-40B4-BE49-F238E27FC236}">
                <a16:creationId xmlns:a16="http://schemas.microsoft.com/office/drawing/2014/main" id="{0100812C-74D0-725E-202D-B8CB4B422B92}"/>
              </a:ext>
            </a:extLst>
          </p:cNvPr>
          <p:cNvSpPr>
            <a:spLocks noGrp="1"/>
          </p:cNvSpPr>
          <p:nvPr>
            <p:ph type="title"/>
          </p:nvPr>
        </p:nvSpPr>
        <p:spPr/>
        <p:txBody>
          <a:bodyPr/>
          <a:lstStyle/>
          <a:p>
            <a:r>
              <a:rPr lang="en-US" dirty="0"/>
              <a:t>Introduction</a:t>
            </a:r>
          </a:p>
        </p:txBody>
      </p:sp>
      <p:pic>
        <p:nvPicPr>
          <p:cNvPr id="4098" name="Picture 2">
            <a:extLst>
              <a:ext uri="{FF2B5EF4-FFF2-40B4-BE49-F238E27FC236}">
                <a16:creationId xmlns:a16="http://schemas.microsoft.com/office/drawing/2014/main" id="{BC95116D-3A63-388F-D313-7B31EB60F3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1900" y="4126244"/>
            <a:ext cx="4457700" cy="1968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629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27DE72-9102-67FB-EE80-8DC3E1C7CA22}"/>
              </a:ext>
            </a:extLst>
          </p:cNvPr>
          <p:cNvSpPr>
            <a:spLocks noGrp="1"/>
          </p:cNvSpPr>
          <p:nvPr>
            <p:ph idx="1"/>
          </p:nvPr>
        </p:nvSpPr>
        <p:spPr/>
        <p:txBody>
          <a:bodyPr>
            <a:normAutofit/>
          </a:bodyPr>
          <a:lstStyle/>
          <a:p>
            <a:r>
              <a:rPr lang="en-US" dirty="0"/>
              <a:t>A transformer model is a </a:t>
            </a:r>
            <a:r>
              <a:rPr lang="en-US" dirty="0">
                <a:solidFill>
                  <a:srgbClr val="FFC000"/>
                </a:solidFill>
              </a:rPr>
              <a:t>type of deep learning model </a:t>
            </a:r>
            <a:r>
              <a:rPr lang="en-US" dirty="0"/>
              <a:t>that was introduced in 2017. </a:t>
            </a:r>
          </a:p>
          <a:p>
            <a:r>
              <a:rPr lang="en-US" dirty="0"/>
              <a:t>These models have become fundamental in natural language processing (NLP).</a:t>
            </a:r>
          </a:p>
          <a:p>
            <a:r>
              <a:rPr lang="en-US" dirty="0"/>
              <a:t>Proposed in 2017 in a paper titled: "</a:t>
            </a:r>
            <a:r>
              <a:rPr lang="en-US" b="1" dirty="0"/>
              <a:t>Attention is All You Need</a:t>
            </a:r>
            <a:r>
              <a:rPr lang="en-US" dirty="0"/>
              <a:t>" by team at </a:t>
            </a:r>
            <a:r>
              <a:rPr lang="en-US" dirty="0">
                <a:solidFill>
                  <a:srgbClr val="FF0000"/>
                </a:solidFill>
              </a:rPr>
              <a:t>Google Brain</a:t>
            </a:r>
            <a:r>
              <a:rPr lang="en-US" dirty="0"/>
              <a:t>, and the </a:t>
            </a:r>
            <a:r>
              <a:rPr lang="en-US" dirty="0">
                <a:solidFill>
                  <a:srgbClr val="FF0000"/>
                </a:solidFill>
              </a:rPr>
              <a:t>University of Toronto</a:t>
            </a:r>
            <a:r>
              <a:rPr lang="en-US" dirty="0"/>
              <a:t>.</a:t>
            </a:r>
          </a:p>
          <a:p>
            <a:r>
              <a:rPr lang="en-US" dirty="0"/>
              <a:t>Transformer is the first transduction model relying entirely on </a:t>
            </a:r>
            <a:r>
              <a:rPr lang="en-US" dirty="0">
                <a:solidFill>
                  <a:srgbClr val="FF0000"/>
                </a:solidFill>
              </a:rPr>
              <a:t>self-attention</a:t>
            </a:r>
            <a:r>
              <a:rPr lang="en-US" dirty="0"/>
              <a:t> to compute representations of its input and output without using </a:t>
            </a:r>
            <a:r>
              <a:rPr lang="en-US" dirty="0">
                <a:solidFill>
                  <a:srgbClr val="00B0F0"/>
                </a:solidFill>
              </a:rPr>
              <a:t>RNNs or convolution</a:t>
            </a:r>
            <a:r>
              <a:rPr lang="en-US" dirty="0"/>
              <a:t>.</a:t>
            </a:r>
          </a:p>
        </p:txBody>
      </p:sp>
      <p:sp>
        <p:nvSpPr>
          <p:cNvPr id="3" name="Date Placeholder 2">
            <a:extLst>
              <a:ext uri="{FF2B5EF4-FFF2-40B4-BE49-F238E27FC236}">
                <a16:creationId xmlns:a16="http://schemas.microsoft.com/office/drawing/2014/main" id="{E11AD3DA-828B-184A-1586-9FBE10805695}"/>
              </a:ext>
            </a:extLst>
          </p:cNvPr>
          <p:cNvSpPr>
            <a:spLocks noGrp="1"/>
          </p:cNvSpPr>
          <p:nvPr>
            <p:ph type="dt" sz="half" idx="10"/>
          </p:nvPr>
        </p:nvSpPr>
        <p:spPr/>
        <p:txBody>
          <a:bodyPr/>
          <a:lstStyle/>
          <a:p>
            <a:fld id="{7B1F6A2F-9881-424D-956F-2AB4490625FF}" type="datetime1">
              <a:rPr lang="en-US" smtClean="0"/>
              <a:t>11/28/2025</a:t>
            </a:fld>
            <a:endParaRPr lang="en-US"/>
          </a:p>
        </p:txBody>
      </p:sp>
      <p:sp>
        <p:nvSpPr>
          <p:cNvPr id="4" name="Footer Placeholder 3">
            <a:extLst>
              <a:ext uri="{FF2B5EF4-FFF2-40B4-BE49-F238E27FC236}">
                <a16:creationId xmlns:a16="http://schemas.microsoft.com/office/drawing/2014/main" id="{10DB54BC-881D-6F3B-8C4B-EDE18AFB7FC7}"/>
              </a:ext>
            </a:extLst>
          </p:cNvPr>
          <p:cNvSpPr>
            <a:spLocks noGrp="1"/>
          </p:cNvSpPr>
          <p:nvPr>
            <p:ph type="ftr" sz="quarter" idx="11"/>
          </p:nvPr>
        </p:nvSpPr>
        <p:spPr/>
        <p:txBody>
          <a:bodyPr/>
          <a:lstStyle/>
          <a:p>
            <a:r>
              <a:rPr lang="en-GB"/>
              <a:t>Presented by    Dr. Noshina Tariq</a:t>
            </a:r>
            <a:endParaRPr lang="en-US" dirty="0"/>
          </a:p>
        </p:txBody>
      </p:sp>
      <p:sp>
        <p:nvSpPr>
          <p:cNvPr id="5" name="Slide Number Placeholder 4">
            <a:extLst>
              <a:ext uri="{FF2B5EF4-FFF2-40B4-BE49-F238E27FC236}">
                <a16:creationId xmlns:a16="http://schemas.microsoft.com/office/drawing/2014/main" id="{D69371EE-7A4D-5902-C914-B4B345F1B7CB}"/>
              </a:ext>
            </a:extLst>
          </p:cNvPr>
          <p:cNvSpPr>
            <a:spLocks noGrp="1"/>
          </p:cNvSpPr>
          <p:nvPr>
            <p:ph type="sldNum" sz="quarter" idx="12"/>
          </p:nvPr>
        </p:nvSpPr>
        <p:spPr/>
        <p:txBody>
          <a:bodyPr/>
          <a:lstStyle/>
          <a:p>
            <a:fld id="{B6F15528-21DE-4FAA-801E-634DDDAF4B2B}" type="slidenum">
              <a:rPr lang="en-US" smtClean="0"/>
              <a:pPr/>
              <a:t>9</a:t>
            </a:fld>
            <a:endParaRPr lang="en-US"/>
          </a:p>
        </p:txBody>
      </p:sp>
      <p:sp>
        <p:nvSpPr>
          <p:cNvPr id="6" name="Title 5">
            <a:extLst>
              <a:ext uri="{FF2B5EF4-FFF2-40B4-BE49-F238E27FC236}">
                <a16:creationId xmlns:a16="http://schemas.microsoft.com/office/drawing/2014/main" id="{4C245688-0FD2-B620-5DEE-97B3D9CEAB55}"/>
              </a:ext>
            </a:extLst>
          </p:cNvPr>
          <p:cNvSpPr>
            <a:spLocks noGrp="1"/>
          </p:cNvSpPr>
          <p:nvPr>
            <p:ph type="title"/>
          </p:nvPr>
        </p:nvSpPr>
        <p:spPr/>
        <p:txBody>
          <a:bodyPr/>
          <a:lstStyle/>
          <a:p>
            <a:r>
              <a:rPr lang="en-US" dirty="0"/>
              <a:t>Introduction to Transformer</a:t>
            </a:r>
          </a:p>
        </p:txBody>
      </p:sp>
    </p:spTree>
    <p:extLst>
      <p:ext uri="{BB962C8B-B14F-4D97-AF65-F5344CB8AC3E}">
        <p14:creationId xmlns:p14="http://schemas.microsoft.com/office/powerpoint/2010/main" val="23094234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41640</TotalTime>
  <Words>3103</Words>
  <Application>Microsoft Office PowerPoint</Application>
  <PresentationFormat>Widescreen</PresentationFormat>
  <Paragraphs>427</Paragraphs>
  <Slides>56</Slides>
  <Notes>1</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56</vt:i4>
      </vt:variant>
    </vt:vector>
  </HeadingPairs>
  <TitlesOfParts>
    <vt:vector size="73" baseType="lpstr">
      <vt:lpstr>SimSun</vt:lpstr>
      <vt:lpstr>-apple-system</vt:lpstr>
      <vt:lpstr>Arial</vt:lpstr>
      <vt:lpstr>Arial</vt:lpstr>
      <vt:lpstr>Calibri</vt:lpstr>
      <vt:lpstr>Cambria Math</vt:lpstr>
      <vt:lpstr>Helvetica</vt:lpstr>
      <vt:lpstr>Helvetica Neue</vt:lpstr>
      <vt:lpstr>inherit</vt:lpstr>
      <vt:lpstr>Inter</vt:lpstr>
      <vt:lpstr>KaTeX_Main</vt:lpstr>
      <vt:lpstr>KaTeX_Math</vt:lpstr>
      <vt:lpstr>open sans</vt:lpstr>
      <vt:lpstr>Söhne</vt:lpstr>
      <vt:lpstr>source-serif-pro</vt:lpstr>
      <vt:lpstr>Wingdings</vt:lpstr>
      <vt:lpstr>Office Theme</vt:lpstr>
      <vt:lpstr>PowerPoint Presentation</vt:lpstr>
      <vt:lpstr>Goals</vt:lpstr>
      <vt:lpstr>Introduction</vt:lpstr>
      <vt:lpstr>Introduction</vt:lpstr>
      <vt:lpstr>Introduction</vt:lpstr>
      <vt:lpstr>Introduction</vt:lpstr>
      <vt:lpstr>Introduction</vt:lpstr>
      <vt:lpstr>Introduction</vt:lpstr>
      <vt:lpstr>Introduction to Transformer</vt:lpstr>
      <vt:lpstr>Introduction to Transformers</vt:lpstr>
      <vt:lpstr>Introduction to Transformer</vt:lpstr>
      <vt:lpstr>Introduction to Transformer</vt:lpstr>
      <vt:lpstr>Introduction to Transformer</vt:lpstr>
      <vt:lpstr>Introduction to Transformer</vt:lpstr>
      <vt:lpstr>Transformer Model Architecture</vt:lpstr>
      <vt:lpstr>Attention Mechanism</vt:lpstr>
      <vt:lpstr>Transformer Model Architecture</vt:lpstr>
      <vt:lpstr>Transformer Model Architecture</vt:lpstr>
      <vt:lpstr>Encoder</vt:lpstr>
      <vt:lpstr>Transformer Model Architecture</vt:lpstr>
      <vt:lpstr>Transformer Model Architecture</vt:lpstr>
      <vt:lpstr>Transformer Model Architecture</vt:lpstr>
      <vt:lpstr>Transformer Model Architecture</vt:lpstr>
      <vt:lpstr>Transformer Model Architecture</vt:lpstr>
      <vt:lpstr>Transformer Model Architecture</vt:lpstr>
      <vt:lpstr>Transformer Model Architecture</vt:lpstr>
      <vt:lpstr>Transformer Model Architecture</vt:lpstr>
      <vt:lpstr>Positional Embedding</vt:lpstr>
      <vt:lpstr>Attention Mechanism</vt:lpstr>
      <vt:lpstr>Scaled Dot-Product Attention</vt:lpstr>
      <vt:lpstr>Scaled Dot-Product Attention</vt:lpstr>
      <vt:lpstr>Scaled Dot-Product Attention</vt:lpstr>
      <vt:lpstr>Scaled Dot-Product Attention</vt:lpstr>
      <vt:lpstr>Scaled Dot-Product Attention</vt:lpstr>
      <vt:lpstr>Scaled Dot-Product Attention</vt:lpstr>
      <vt:lpstr>Scaled Dot-Product Attention</vt:lpstr>
      <vt:lpstr>Scaled Dot-Product Attention</vt:lpstr>
      <vt:lpstr>Scaled Dot-Product Attention</vt:lpstr>
      <vt:lpstr>Self-Attention &amp; Cross-Attention</vt:lpstr>
      <vt:lpstr>Multi-Head Attention</vt:lpstr>
      <vt:lpstr>Multi-Head Attention</vt:lpstr>
      <vt:lpstr>Multi-Head Attention</vt:lpstr>
      <vt:lpstr>Multi-Head Attention</vt:lpstr>
      <vt:lpstr>Multi-Head Attention</vt:lpstr>
      <vt:lpstr>Multi-Head Attention</vt:lpstr>
      <vt:lpstr>Multi-Head Attention</vt:lpstr>
      <vt:lpstr>FAQ</vt:lpstr>
      <vt:lpstr>Overview: Transformer Model Architecture</vt:lpstr>
      <vt:lpstr>Overview: Transformer Model Architecture</vt:lpstr>
      <vt:lpstr>Overview: Transformer Model Architecture</vt:lpstr>
      <vt:lpstr>Encoder and Decoder Stacks</vt:lpstr>
      <vt:lpstr>Encoder and Decoder Stacks</vt:lpstr>
      <vt:lpstr>Encoder and Decoder Stacks</vt:lpstr>
      <vt:lpstr>Encoder and Decoder Stacks</vt:lpstr>
      <vt:lpstr>Encoder and Decoder Stacks</vt:lpstr>
      <vt:lpstr>Thank You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AKHTAR JAMIL</dc:creator>
  <cp:lastModifiedBy>Noshina Tariq</cp:lastModifiedBy>
  <cp:revision>2098</cp:revision>
  <dcterms:created xsi:type="dcterms:W3CDTF">2006-08-16T00:00:00Z</dcterms:created>
  <dcterms:modified xsi:type="dcterms:W3CDTF">2025-11-28T16:12:09Z</dcterms:modified>
</cp:coreProperties>
</file>